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Lst>
  <p:notesMasterIdLst>
    <p:notesMasterId r:id="rId6"/>
  </p:notesMasterIdLst>
  <p:sldIdLst>
    <p:sldId id="256" r:id="rId4"/>
    <p:sldId id="257" r:id="rId5"/>
    <p:sldId id="296" r:id="rId7"/>
    <p:sldId id="297" r:id="rId8"/>
    <p:sldId id="298" r:id="rId9"/>
    <p:sldId id="308" r:id="rId10"/>
    <p:sldId id="299" r:id="rId11"/>
    <p:sldId id="311" r:id="rId12"/>
    <p:sldId id="312" r:id="rId13"/>
    <p:sldId id="313" r:id="rId14"/>
    <p:sldId id="300" r:id="rId15"/>
    <p:sldId id="302" r:id="rId16"/>
    <p:sldId id="303" r:id="rId17"/>
    <p:sldId id="306" r:id="rId18"/>
    <p:sldId id="307" r:id="rId19"/>
    <p:sldId id="314" r:id="rId20"/>
    <p:sldId id="317" r:id="rId21"/>
    <p:sldId id="305" r:id="rId22"/>
    <p:sldId id="304" r:id="rId23"/>
    <p:sldId id="280"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0" userDrawn="1">
          <p15:clr>
            <a:srgbClr val="A4A3A4"/>
          </p15:clr>
        </p15:guide>
        <p15:guide id="2" pos="589" userDrawn="1">
          <p15:clr>
            <a:srgbClr val="A4A3A4"/>
          </p15:clr>
        </p15:guide>
        <p15:guide id="3" orient="horz" pos="861" userDrawn="1">
          <p15:clr>
            <a:srgbClr val="A4A3A4"/>
          </p15:clr>
        </p15:guide>
        <p15:guide id="4" orient="horz" pos="4002" userDrawn="1">
          <p15:clr>
            <a:srgbClr val="A4A3A4"/>
          </p15:clr>
        </p15:guide>
        <p15:guide id="5" orient="horz" pos="3882" userDrawn="1">
          <p15:clr>
            <a:srgbClr val="A4A3A4"/>
          </p15:clr>
        </p15:guide>
        <p15:guide id="6" pos="7184" userDrawn="1">
          <p15:clr>
            <a:srgbClr val="A4A3A4"/>
          </p15:clr>
        </p15:guide>
        <p15:guide id="7" orient="horz" pos="0" userDrawn="1">
          <p15:clr>
            <a:srgbClr val="A4A3A4"/>
          </p15:clr>
        </p15:guide>
        <p15:guide id="8" orient="horz" pos="2156" userDrawn="1">
          <p15:clr>
            <a:srgbClr val="A4A3A4"/>
          </p15:clr>
        </p15:guide>
        <p15:guide id="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E4C"/>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94"/>
  </p:normalViewPr>
  <p:slideViewPr>
    <p:cSldViewPr snapToGrid="0" snapToObjects="1" showGuides="1">
      <p:cViewPr varScale="1">
        <p:scale>
          <a:sx n="67" d="100"/>
          <a:sy n="67" d="100"/>
        </p:scale>
        <p:origin x="82" y="523"/>
      </p:cViewPr>
      <p:guideLst>
        <p:guide orient="horz" pos="480"/>
        <p:guide pos="589"/>
        <p:guide orient="horz" pos="861"/>
        <p:guide orient="horz" pos="4002"/>
        <p:guide orient="horz" pos="3882"/>
        <p:guide pos="7184"/>
        <p:guide orient="horz"/>
        <p:guide orient="horz" pos="2156"/>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2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c:explosion val="0"/>
          <c:dPt>
            <c:idx val="0"/>
            <c:bubble3D val="0"/>
            <c:spPr>
              <a:solidFill>
                <a:srgbClr val="C00000">
                  <a:alpha val="35000"/>
                </a:srgbClr>
              </a:solidFill>
              <a:ln w="19050">
                <a:noFill/>
              </a:ln>
              <a:effectLst/>
            </c:spPr>
          </c:dPt>
          <c:dPt>
            <c:idx val="1"/>
            <c:bubble3D val="0"/>
            <c:explosion val="6"/>
            <c:spPr>
              <a:solidFill>
                <a:srgbClr val="C00000"/>
              </a:solidFill>
              <a:ln w="19050">
                <a:noFill/>
              </a:ln>
              <a:effectLst/>
            </c:spPr>
          </c:dPt>
          <c:dPt>
            <c:idx val="2"/>
            <c:bubble3D val="0"/>
            <c:spPr>
              <a:solidFill>
                <a:srgbClr val="C00000">
                  <a:alpha val="20000"/>
                </a:srgbClr>
              </a:solidFill>
              <a:ln w="19050">
                <a:noFill/>
              </a:ln>
              <a:effectLst/>
            </c:spPr>
          </c:dPt>
          <c:dPt>
            <c:idx val="3"/>
            <c:bubble3D val="0"/>
            <c:spPr>
              <a:solidFill>
                <a:srgbClr val="C00000">
                  <a:alpha val="72000"/>
                </a:srgbClr>
              </a:solidFill>
              <a:ln w="19050">
                <a:noFill/>
              </a:ln>
              <a:effectLst/>
            </c:spPr>
          </c:dPt>
          <c:dLbls>
            <c:delete val="1"/>
          </c:dLbls>
          <c:val>
            <c:numRef>
              <c:f>Sheet1!$A$1:$A$4</c:f>
              <c:numCache>
                <c:formatCode>General</c:formatCode>
                <c:ptCount val="4"/>
                <c:pt idx="0">
                  <c:v>25</c:v>
                </c:pt>
                <c:pt idx="1">
                  <c:v>10</c:v>
                </c:pt>
                <c:pt idx="2">
                  <c:v>49</c:v>
                </c:pt>
                <c:pt idx="3">
                  <c:v>16</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e9047a6d-26e3-4294-a835-41adc499631e}"/>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jpe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email">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email">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tags" Target="../tags/tag10.xml"/><Relationship Id="rId4" Type="http://schemas.openxmlformats.org/officeDocument/2006/relationships/image" Target="../media/image2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image" Target="../media/image2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2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1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1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tags" Target="../tags/tag18.xml"/><Relationship Id="rId4" Type="http://schemas.openxmlformats.org/officeDocument/2006/relationships/image" Target="../media/image3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image" Target="../media/image3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jd.com/" TargetMode="External"/><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tags" Target="../tags/tag4.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tags" Target="../tags/tag6.xml"/><Relationship Id="rId4" Type="http://schemas.openxmlformats.org/officeDocument/2006/relationships/image" Target="../media/image17.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1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tags" Target="../tags/tag8.xml"/><Relationship Id="rId4" Type="http://schemas.openxmlformats.org/officeDocument/2006/relationships/image" Target="../media/image1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tags" Target="../tags/tag9.xml"/><Relationship Id="rId4" Type="http://schemas.openxmlformats.org/officeDocument/2006/relationships/image" Target="../media/image2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36812" y="2503544"/>
            <a:ext cx="10918375" cy="923330"/>
          </a:xfrm>
          <a:prstGeom prst="rect">
            <a:avLst/>
          </a:prstGeom>
          <a:noFill/>
        </p:spPr>
        <p:txBody>
          <a:bodyPr wrap="none" rtlCol="0">
            <a:spAutoFit/>
          </a:bodyPr>
          <a:lstStyle/>
          <a:p>
            <a:pPr algn="ctr"/>
            <a:r>
              <a:rPr kumimoji="1" lang="en-US" altLang="zh-CN"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ORLM: </a:t>
            </a:r>
            <a:r>
              <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开启运筹优化建模新范式</a:t>
            </a:r>
            <a:endPar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nvGrpSpPr>
          <p:cNvPr id="11" name="组合 10"/>
          <p:cNvGrpSpPr/>
          <p:nvPr/>
        </p:nvGrpSpPr>
        <p:grpSpPr>
          <a:xfrm>
            <a:off x="0" y="79577"/>
            <a:ext cx="12192000" cy="3911656"/>
            <a:chOff x="0" y="79577"/>
            <a:chExt cx="12192000" cy="3911656"/>
          </a:xfrm>
        </p:grpSpPr>
        <p:pic>
          <p:nvPicPr>
            <p:cNvPr id="8" name="图片 7"/>
            <p:cNvPicPr>
              <a:picLocks noChangeAspect="1"/>
            </p:cNvPicPr>
            <p:nvPr/>
          </p:nvPicPr>
          <p:blipFill>
            <a:blip r:embed="rId2"/>
            <a:stretch>
              <a:fillRect/>
            </a:stretch>
          </p:blipFill>
          <p:spPr>
            <a:xfrm>
              <a:off x="5457713" y="1011739"/>
              <a:ext cx="1276573" cy="1125400"/>
            </a:xfrm>
            <a:prstGeom prst="rect">
              <a:avLst/>
            </a:prstGeom>
          </p:spPr>
        </p:pic>
        <p:pic>
          <p:nvPicPr>
            <p:cNvPr id="12" name="图片 11" descr="图片包含 游戏机, 物体, 钟表, 标志&#10;&#10;描述已自动生成"/>
            <p:cNvPicPr>
              <a:picLocks noChangeAspect="1"/>
            </p:cNvPicPr>
            <p:nvPr/>
          </p:nvPicPr>
          <p:blipFill>
            <a:blip r:embed="rId3" cstate="email"/>
            <a:stretch>
              <a:fillRect/>
            </a:stretch>
          </p:blipFill>
          <p:spPr>
            <a:xfrm>
              <a:off x="4572686" y="79577"/>
              <a:ext cx="3046628" cy="615185"/>
            </a:xfrm>
            <a:prstGeom prst="rect">
              <a:avLst/>
            </a:prstGeom>
          </p:spPr>
        </p:pic>
        <p:cxnSp>
          <p:nvCxnSpPr>
            <p:cNvPr id="14" name="直线连接符 13"/>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75523" y="958634"/>
            <a:ext cx="5470380" cy="460375"/>
          </a:xfrm>
          <a:prstGeom prst="rect">
            <a:avLst/>
          </a:prstGeom>
          <a:noFill/>
        </p:spPr>
        <p:txBody>
          <a:bodyPr wrap="square">
            <a:spAutoFit/>
          </a:bodyPr>
          <a:lstStyle/>
          <a:p>
            <a:r>
              <a:rPr lang="zh-CN" altLang="en-US" sz="2400" b="1" i="0" dirty="0">
                <a:solidFill>
                  <a:srgbClr val="1F2329"/>
                </a:solidFill>
                <a:effectLst/>
                <a:latin typeface="ui-sans-serif"/>
              </a:rPr>
              <a:t>增强策略</a:t>
            </a:r>
            <a:r>
              <a:rPr lang="en-US" altLang="zh-CN" sz="2400" b="1" i="0" dirty="0">
                <a:solidFill>
                  <a:srgbClr val="1F2329"/>
                </a:solidFill>
                <a:effectLst/>
                <a:latin typeface="ui-sans-serif"/>
              </a:rPr>
              <a:t>:</a:t>
            </a:r>
            <a:r>
              <a:rPr lang="zh-CN" altLang="en-US" sz="2400" b="1" dirty="0"/>
              <a:t>融入多建模技术</a:t>
            </a:r>
            <a:endParaRPr lang="zh-CN" altLang="en-US" sz="2400" b="1" dirty="0"/>
          </a:p>
        </p:txBody>
      </p: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3" name="文本框 2"/>
          <p:cNvSpPr txBox="1"/>
          <p:nvPr/>
        </p:nvSpPr>
        <p:spPr>
          <a:xfrm>
            <a:off x="1313815" y="4921250"/>
            <a:ext cx="9257030" cy="1170305"/>
          </a:xfrm>
          <a:prstGeom prst="rect">
            <a:avLst/>
          </a:prstGeom>
          <a:noFill/>
        </p:spPr>
        <p:txBody>
          <a:bodyPr wrap="square" rtlCol="0" anchor="t">
            <a:spAutoFit/>
          </a:bodyPr>
          <a:p>
            <a:pPr algn="l">
              <a:lnSpc>
                <a:spcPct val="130000"/>
              </a:lnSpc>
            </a:pPr>
            <a:r>
              <a:rPr lang="zh-CN" altLang="en-US" sz="1800" dirty="0">
                <a:solidFill>
                  <a:srgbClr val="1F2329"/>
                </a:solidFill>
                <a:effectLst/>
                <a:latin typeface="ui-sans-serif"/>
              </a:rPr>
              <a:t>该</a:t>
            </a:r>
            <a:r>
              <a:rPr lang="zh-CN" altLang="en-US" sz="1800" dirty="0">
                <a:solidFill>
                  <a:srgbClr val="1F2329"/>
                </a:solidFill>
                <a:effectLst/>
                <a:latin typeface="ui-sans-serif"/>
              </a:rPr>
              <a:t>方法针对技术变异性，旨在使模型掌握多种建模方法（如线性化、整数规划技巧），以处理复杂问题。现实优化问题往往需引入辅助变量、</a:t>
            </a:r>
            <a:r>
              <a:rPr lang="en-US" altLang="zh-CN" sz="1800" dirty="0">
                <a:solidFill>
                  <a:srgbClr val="1F2329"/>
                </a:solidFill>
                <a:effectLst/>
                <a:latin typeface="微软雅黑" panose="020B0502040204020203" pitchFamily="34" charset="-122"/>
                <a:ea typeface="微软雅黑" panose="020B0502040204020203" pitchFamily="34" charset="-122"/>
              </a:rPr>
              <a:t>Big M</a:t>
            </a:r>
            <a:r>
              <a:rPr lang="zh-CN" altLang="en-US" sz="1800" dirty="0">
                <a:solidFill>
                  <a:srgbClr val="1F2329"/>
                </a:solidFill>
                <a:effectLst/>
                <a:latin typeface="ui-sans-serif"/>
              </a:rPr>
              <a:t>方法或惩罚函数等，该战术通过替换原模型中的部分技术，丰富模型的解决方案库。</a:t>
            </a:r>
            <a:endParaRPr lang="zh-CN" altLang="en-US" sz="1800" dirty="0">
              <a:solidFill>
                <a:srgbClr val="1F2329"/>
              </a:solidFill>
              <a:effectLst/>
              <a:latin typeface="ui-sans-serif"/>
            </a:endParaRPr>
          </a:p>
        </p:txBody>
      </p:sp>
      <p:pic>
        <p:nvPicPr>
          <p:cNvPr id="2" name="图片 1"/>
          <p:cNvPicPr/>
          <p:nvPr/>
        </p:nvPicPr>
        <p:blipFill>
          <a:blip r:embed="rId4"/>
          <a:stretch>
            <a:fillRect/>
          </a:stretch>
        </p:blipFill>
        <p:spPr>
          <a:xfrm>
            <a:off x="4014470" y="1986915"/>
            <a:ext cx="7857490" cy="2494280"/>
          </a:xfrm>
          <a:prstGeom prst="rect">
            <a:avLst/>
          </a:prstGeom>
        </p:spPr>
      </p:pic>
      <p:sp>
        <p:nvSpPr>
          <p:cNvPr id="6" name="文本框 5"/>
          <p:cNvSpPr txBox="1"/>
          <p:nvPr/>
        </p:nvSpPr>
        <p:spPr>
          <a:xfrm>
            <a:off x="133350" y="1861185"/>
            <a:ext cx="3881120" cy="2799715"/>
          </a:xfrm>
          <a:prstGeom prst="rect">
            <a:avLst/>
          </a:prstGeom>
        </p:spPr>
        <p:txBody>
          <a:bodyPr wrap="square">
            <a:spAutoFit/>
          </a:bodyPr>
          <a:p>
            <a:r>
              <a:rPr lang="zh-CN" altLang="en-US" sz="1600" b="1"/>
              <a:t>流程</a:t>
            </a:r>
            <a:r>
              <a:rPr lang="zh-CN" altLang="en-US" sz="1600"/>
              <a:t>：</a:t>
            </a:r>
            <a:endParaRPr lang="zh-CN" altLang="en-US" sz="1600"/>
          </a:p>
          <a:p>
            <a:pPr>
              <a:buAutoNum type="arabicPeriod"/>
            </a:pPr>
            <a:r>
              <a:rPr lang="zh-CN" altLang="en-US" sz="1600" b="1"/>
              <a:t>技术选择</a:t>
            </a:r>
            <a:r>
              <a:rPr lang="zh-CN" altLang="en-US" sz="1600"/>
              <a:t>：从预定义五种技术中（如辅助变量、</a:t>
            </a:r>
            <a:r>
              <a:rPr lang="en-US" altLang="zh-CN" sz="1600"/>
              <a:t>Big M</a:t>
            </a:r>
            <a:r>
              <a:rPr lang="zh-CN" altLang="en-US" sz="1600"/>
              <a:t>方法、惩罚函数）选择适合原问题的技巧。</a:t>
            </a:r>
            <a:endParaRPr lang="zh-CN" altLang="en-US" sz="1600"/>
          </a:p>
          <a:p>
            <a:pPr>
              <a:buAutoNum type="arabicPeriod"/>
            </a:pPr>
            <a:r>
              <a:rPr lang="zh-CN" altLang="en-US" sz="1600" b="1"/>
              <a:t>模型重构</a:t>
            </a:r>
            <a:r>
              <a:rPr lang="zh-CN" altLang="en-US" sz="1600"/>
              <a:t>：指令</a:t>
            </a:r>
            <a:r>
              <a:rPr lang="en-US" altLang="zh-CN" sz="1600"/>
              <a:t>GPT-4</a:t>
            </a:r>
            <a:r>
              <a:rPr lang="zh-CN" altLang="en-US" sz="1600"/>
              <a:t>分析原模型，识别可优化点（如非线性约束），应用新技术重新表述数学模型。</a:t>
            </a:r>
            <a:endParaRPr lang="zh-CN" altLang="en-US" sz="1600"/>
          </a:p>
          <a:p>
            <a:pPr>
              <a:buAutoNum type="arabicPeriod"/>
            </a:pPr>
            <a:r>
              <a:rPr lang="zh-CN" altLang="en-US" sz="1600" b="1"/>
              <a:t>代码更新</a:t>
            </a:r>
            <a:r>
              <a:rPr lang="zh-CN" altLang="en-US" sz="1600"/>
              <a:t>：根据修改后的模型，调整求解器代码，确保可执行性。</a:t>
            </a:r>
            <a:endParaRPr lang="zh-CN" altLang="en-US" sz="1600"/>
          </a:p>
          <a:p>
            <a:pPr>
              <a:buAutoNum type="arabicPeriod"/>
            </a:pPr>
            <a:r>
              <a:rPr lang="zh-CN" altLang="en-US" sz="1600" b="1"/>
              <a:t>输出新样本</a:t>
            </a:r>
            <a:r>
              <a:rPr lang="zh-CN" altLang="en-US" sz="1600"/>
              <a:t>：生成整合新技术的完整样本，突出技术差异。</a:t>
            </a:r>
            <a:endParaRPr lang="zh-CN" altLang="en-US" sz="1600"/>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032911" y="1201695"/>
            <a:ext cx="5224435" cy="461665"/>
          </a:xfrm>
          <a:prstGeom prst="rect">
            <a:avLst/>
          </a:prstGeom>
          <a:noFill/>
        </p:spPr>
        <p:txBody>
          <a:bodyPr wrap="square">
            <a:spAutoFit/>
          </a:bodyPr>
          <a:lstStyle/>
          <a:p>
            <a:r>
              <a:rPr lang="zh-CN" altLang="en-US" sz="2400" b="1" i="0" dirty="0">
                <a:solidFill>
                  <a:srgbClr val="1F2329"/>
                </a:solidFill>
                <a:effectLst/>
                <a:latin typeface="ui-sans-serif"/>
              </a:rPr>
              <a:t>工业级基准</a:t>
            </a:r>
            <a:r>
              <a:rPr lang="en-US" altLang="zh-CN" sz="2400" b="1" i="0" dirty="0">
                <a:solidFill>
                  <a:srgbClr val="1F2329"/>
                </a:solidFill>
                <a:effectLst/>
                <a:latin typeface="ui-sans-serif"/>
              </a:rPr>
              <a:t>——</a:t>
            </a:r>
            <a:r>
              <a:rPr lang="en-US" altLang="zh-CN" sz="2400" b="1" i="0" dirty="0" err="1">
                <a:solidFill>
                  <a:srgbClr val="1F2329"/>
                </a:solidFill>
                <a:effectLst/>
                <a:latin typeface="ui-sans-serif"/>
              </a:rPr>
              <a:t>IndustryOR</a:t>
            </a:r>
            <a:endParaRPr lang="zh-CN" altLang="en-US" sz="2400" b="1" dirty="0"/>
          </a:p>
        </p:txBody>
      </p:sp>
      <p:sp>
        <p:nvSpPr>
          <p:cNvPr id="41" name="文本框 40"/>
          <p:cNvSpPr txBox="1"/>
          <p:nvPr/>
        </p:nvSpPr>
        <p:spPr>
          <a:xfrm>
            <a:off x="2504440" y="5287010"/>
            <a:ext cx="8074025" cy="368300"/>
          </a:xfrm>
          <a:prstGeom prst="rect">
            <a:avLst/>
          </a:prstGeom>
          <a:noFill/>
        </p:spPr>
        <p:txBody>
          <a:bodyPr wrap="square">
            <a:spAutoFit/>
          </a:bodyPr>
          <a:lstStyle/>
          <a:p>
            <a:r>
              <a:rPr lang="zh-CN" altLang="en-US" b="0" i="0" dirty="0">
                <a:solidFill>
                  <a:srgbClr val="1F2329"/>
                </a:solidFill>
                <a:effectLst/>
                <a:latin typeface="ui-sans-serif"/>
              </a:rPr>
              <a:t>相比现有基准</a:t>
            </a:r>
            <a:r>
              <a:rPr lang="en-US" altLang="zh-CN" b="0" i="0" dirty="0">
                <a:solidFill>
                  <a:srgbClr val="1F2329"/>
                </a:solidFill>
                <a:effectLst/>
                <a:latin typeface="微软雅黑" panose="020B0502040204020203" pitchFamily="34" charset="-122"/>
                <a:ea typeface="微软雅黑" panose="020B0502040204020203" pitchFamily="34" charset="-122"/>
              </a:rPr>
              <a:t>,</a:t>
            </a:r>
            <a:r>
              <a:rPr lang="en-US" altLang="zh-CN" b="0" i="0" dirty="0" err="1">
                <a:solidFill>
                  <a:srgbClr val="1F2329"/>
                </a:solidFill>
                <a:effectLst/>
                <a:latin typeface="微软雅黑" panose="020B0502040204020203" pitchFamily="34" charset="-122"/>
                <a:ea typeface="微软雅黑" panose="020B0502040204020203" pitchFamily="34" charset="-122"/>
              </a:rPr>
              <a:t>IndustryOR</a:t>
            </a:r>
            <a:r>
              <a:rPr lang="zh-CN" altLang="en-US" b="0" i="0" dirty="0">
                <a:solidFill>
                  <a:srgbClr val="1F2329"/>
                </a:solidFill>
                <a:effectLst/>
                <a:latin typeface="ui-sans-serif"/>
              </a:rPr>
              <a:t>范围更广、复杂度更高</a:t>
            </a:r>
            <a:r>
              <a:rPr lang="en-US" altLang="zh-CN" b="0" i="0" dirty="0">
                <a:solidFill>
                  <a:srgbClr val="1F2329"/>
                </a:solidFill>
                <a:effectLst/>
                <a:latin typeface="ui-sans-serif"/>
              </a:rPr>
              <a:t>,</a:t>
            </a:r>
            <a:r>
              <a:rPr lang="zh-CN" altLang="en-US" b="0" i="0" dirty="0">
                <a:solidFill>
                  <a:srgbClr val="1F2329"/>
                </a:solidFill>
                <a:effectLst/>
                <a:latin typeface="ui-sans-serif"/>
              </a:rPr>
              <a:t>更能反映真实世界的挑战。</a:t>
            </a:r>
            <a:endParaRPr lang="zh-CN" altLang="en-US" dirty="0"/>
          </a:p>
        </p:txBody>
      </p:sp>
      <p:sp>
        <p:nvSpPr>
          <p:cNvPr id="20" name="文本框 19"/>
          <p:cNvSpPr txBox="1"/>
          <p:nvPr/>
        </p:nvSpPr>
        <p:spPr>
          <a:xfrm>
            <a:off x="3197543" y="1885485"/>
            <a:ext cx="5581532" cy="583565"/>
          </a:xfrm>
          <a:prstGeom prst="rect">
            <a:avLst/>
          </a:prstGeom>
          <a:noFill/>
        </p:spPr>
        <p:txBody>
          <a:bodyPr wrap="square">
            <a:spAutoFit/>
          </a:bodyPr>
          <a:lstStyle/>
          <a:p>
            <a:pPr algn="ctr"/>
            <a:r>
              <a:rPr lang="zh-CN" altLang="en-US" sz="1600" b="0" i="0" dirty="0">
                <a:solidFill>
                  <a:srgbClr val="1F2329"/>
                </a:solidFill>
                <a:effectLst/>
                <a:latin typeface="ui-sans-serif"/>
              </a:rPr>
              <a:t>为全面评估模型在真实工业场景中的应用效果</a:t>
            </a:r>
            <a:r>
              <a:rPr lang="en-US" altLang="zh-CN" sz="1600" b="0" i="0" dirty="0">
                <a:solidFill>
                  <a:srgbClr val="1F2329"/>
                </a:solidFill>
                <a:effectLst/>
                <a:latin typeface="ui-sans-serif"/>
              </a:rPr>
              <a:t>,</a:t>
            </a:r>
            <a:r>
              <a:rPr lang="zh-CN" altLang="en-US" sz="1600" b="0" i="0" dirty="0">
                <a:solidFill>
                  <a:srgbClr val="1F2329"/>
                </a:solidFill>
                <a:effectLst/>
                <a:latin typeface="ui-sans-serif"/>
              </a:rPr>
              <a:t>本研究构建了首个专为优化建模设计的工业级基准</a:t>
            </a:r>
            <a:r>
              <a:rPr lang="en-US" altLang="zh-CN" sz="1600" b="0" i="0" dirty="0">
                <a:solidFill>
                  <a:srgbClr val="1F2329"/>
                </a:solidFill>
                <a:effectLst/>
                <a:latin typeface="微软雅黑" panose="020B0502040204020203" pitchFamily="34" charset="-122"/>
                <a:ea typeface="微软雅黑" panose="020B0502040204020203" pitchFamily="34" charset="-122"/>
              </a:rPr>
              <a:t>--</a:t>
            </a:r>
            <a:r>
              <a:rPr lang="en-US" altLang="zh-CN" sz="1600" b="0" i="0" dirty="0" err="1">
                <a:solidFill>
                  <a:srgbClr val="1F2329"/>
                </a:solidFill>
                <a:effectLst/>
                <a:latin typeface="微软雅黑" panose="020B0502040204020203" pitchFamily="34" charset="-122"/>
                <a:ea typeface="微软雅黑" panose="020B0502040204020203" pitchFamily="34" charset="-122"/>
              </a:rPr>
              <a:t>IndustryOR</a:t>
            </a:r>
            <a:r>
              <a:rPr lang="zh-CN" altLang="en-US" sz="1600" b="0" i="0" dirty="0">
                <a:solidFill>
                  <a:srgbClr val="1F2329"/>
                </a:solidFill>
                <a:effectLst/>
                <a:latin typeface="ui-sans-serif"/>
              </a:rPr>
              <a:t>。</a:t>
            </a:r>
            <a:endParaRPr lang="zh-CN" altLang="en-US" sz="1600" dirty="0"/>
          </a:p>
        </p:txBody>
      </p:sp>
      <p:pic>
        <p:nvPicPr>
          <p:cNvPr id="7" name="图片 6"/>
          <p:cNvPicPr>
            <a:picLocks noChangeAspect="1"/>
          </p:cNvPicPr>
          <p:nvPr/>
        </p:nvPicPr>
        <p:blipFill>
          <a:blip r:embed="rId4">
            <a:clrChange>
              <a:clrFrom>
                <a:srgbClr val="F5F6F0"/>
              </a:clrFrom>
              <a:clrTo>
                <a:srgbClr val="F5F6F0">
                  <a:alpha val="0"/>
                </a:srgbClr>
              </a:clrTo>
            </a:clrChange>
          </a:blip>
          <a:stretch>
            <a:fillRect/>
          </a:stretch>
        </p:blipFill>
        <p:spPr>
          <a:xfrm>
            <a:off x="1008331" y="2973971"/>
            <a:ext cx="10128681" cy="1121515"/>
          </a:xfrm>
          <a:prstGeom prst="rect">
            <a:avLst/>
          </a:prstGeom>
        </p:spPr>
      </p:pic>
      <p:sp>
        <p:nvSpPr>
          <p:cNvPr id="28" name="文本框 27"/>
          <p:cNvSpPr txBox="1"/>
          <p:nvPr/>
        </p:nvSpPr>
        <p:spPr>
          <a:xfrm>
            <a:off x="1113325" y="4220519"/>
            <a:ext cx="2340167" cy="369332"/>
          </a:xfrm>
          <a:prstGeom prst="rect">
            <a:avLst/>
          </a:prstGeom>
          <a:noFill/>
        </p:spPr>
        <p:txBody>
          <a:bodyPr wrap="square">
            <a:spAutoFit/>
          </a:bodyPr>
          <a:lstStyle/>
          <a:p>
            <a:r>
              <a:rPr lang="zh-CN" altLang="en-US" b="1" i="0" dirty="0">
                <a:solidFill>
                  <a:srgbClr val="1F2329"/>
                </a:solidFill>
                <a:effectLst/>
                <a:latin typeface="ui-sans-serif"/>
              </a:rPr>
              <a:t>工业级优化建模基准</a:t>
            </a:r>
            <a:endParaRPr lang="zh-CN" altLang="en-US" b="1" dirty="0"/>
          </a:p>
        </p:txBody>
      </p:sp>
      <p:sp>
        <p:nvSpPr>
          <p:cNvPr id="42" name="文本框 41"/>
          <p:cNvSpPr txBox="1"/>
          <p:nvPr/>
        </p:nvSpPr>
        <p:spPr>
          <a:xfrm>
            <a:off x="4417535" y="4229865"/>
            <a:ext cx="1343185" cy="369332"/>
          </a:xfrm>
          <a:prstGeom prst="rect">
            <a:avLst/>
          </a:prstGeom>
          <a:noFill/>
        </p:spPr>
        <p:txBody>
          <a:bodyPr wrap="square">
            <a:spAutoFit/>
          </a:bodyPr>
          <a:lstStyle/>
          <a:p>
            <a:r>
              <a:rPr lang="zh-CN" altLang="en-US" b="1" i="0" dirty="0">
                <a:solidFill>
                  <a:srgbClr val="1F2329"/>
                </a:solidFill>
                <a:effectLst/>
                <a:latin typeface="ui-sans-serif"/>
              </a:rPr>
              <a:t>覆盖行业</a:t>
            </a:r>
            <a:endParaRPr lang="zh-CN" altLang="en-US" b="1" dirty="0"/>
          </a:p>
        </p:txBody>
      </p:sp>
      <p:sp>
        <p:nvSpPr>
          <p:cNvPr id="43" name="文本框 42"/>
          <p:cNvSpPr txBox="1"/>
          <p:nvPr/>
        </p:nvSpPr>
        <p:spPr>
          <a:xfrm>
            <a:off x="7084578" y="4229865"/>
            <a:ext cx="1694497" cy="369332"/>
          </a:xfrm>
          <a:prstGeom prst="rect">
            <a:avLst/>
          </a:prstGeom>
          <a:noFill/>
        </p:spPr>
        <p:txBody>
          <a:bodyPr wrap="square">
            <a:spAutoFit/>
          </a:bodyPr>
          <a:lstStyle/>
          <a:p>
            <a:r>
              <a:rPr lang="zh-CN" altLang="en-US" b="1" i="0" dirty="0">
                <a:solidFill>
                  <a:srgbClr val="1F2329"/>
                </a:solidFill>
                <a:effectLst/>
                <a:latin typeface="ui-sans-serif"/>
              </a:rPr>
              <a:t>问题类型</a:t>
            </a:r>
            <a:endParaRPr lang="zh-CN" altLang="en-US" b="1" dirty="0"/>
          </a:p>
        </p:txBody>
      </p:sp>
      <p:sp>
        <p:nvSpPr>
          <p:cNvPr id="44" name="文本框 43"/>
          <p:cNvSpPr txBox="1"/>
          <p:nvPr/>
        </p:nvSpPr>
        <p:spPr>
          <a:xfrm>
            <a:off x="9532768" y="4229865"/>
            <a:ext cx="1545907" cy="369332"/>
          </a:xfrm>
          <a:prstGeom prst="rect">
            <a:avLst/>
          </a:prstGeom>
          <a:noFill/>
        </p:spPr>
        <p:txBody>
          <a:bodyPr wrap="square">
            <a:spAutoFit/>
          </a:bodyPr>
          <a:lstStyle/>
          <a:p>
            <a:r>
              <a:rPr lang="zh-CN" altLang="en-US" b="1" i="0" dirty="0">
                <a:solidFill>
                  <a:srgbClr val="1F2329"/>
                </a:solidFill>
                <a:effectLst/>
                <a:latin typeface="ui-sans-serif"/>
              </a:rPr>
              <a:t>难度等级</a:t>
            </a:r>
            <a:endParaRPr lang="zh-CN" altLang="en-US" b="1" dirty="0"/>
          </a:p>
        </p:txBody>
      </p:sp>
      <p:cxnSp>
        <p:nvCxnSpPr>
          <p:cNvPr id="13" name="直接连接符 12"/>
          <p:cNvCxnSpPr/>
          <p:nvPr/>
        </p:nvCxnSpPr>
        <p:spPr>
          <a:xfrm>
            <a:off x="3611880" y="2973971"/>
            <a:ext cx="0" cy="16158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244590" y="2992060"/>
            <a:ext cx="0" cy="16158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29570" y="2983317"/>
            <a:ext cx="0" cy="16158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8" name="文本框 4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sp>
        <p:nvSpPr>
          <p:cNvPr id="26" name="文本框 25"/>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实验评估</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22" name="文本框 21"/>
          <p:cNvSpPr txBox="1"/>
          <p:nvPr/>
        </p:nvSpPr>
        <p:spPr>
          <a:xfrm>
            <a:off x="2215232" y="1038848"/>
            <a:ext cx="7625183" cy="1077218"/>
          </a:xfrm>
          <a:prstGeom prst="rect">
            <a:avLst/>
          </a:prstGeom>
          <a:noFill/>
        </p:spPr>
        <p:txBody>
          <a:bodyPr wrap="square">
            <a:spAutoFit/>
          </a:bodyPr>
          <a:lstStyle/>
          <a:p>
            <a:pPr algn="ctr"/>
            <a:r>
              <a:rPr lang="en-US" altLang="zh-CN" sz="2800" b="1" i="0" dirty="0">
                <a:solidFill>
                  <a:srgbClr val="1F2329"/>
                </a:solidFill>
                <a:effectLst/>
                <a:latin typeface="ui-sans-serif"/>
              </a:rPr>
              <a:t>7B</a:t>
            </a:r>
            <a:r>
              <a:rPr lang="zh-CN" altLang="en-US" sz="2800" b="1" i="0" dirty="0">
                <a:solidFill>
                  <a:srgbClr val="1F2329"/>
                </a:solidFill>
                <a:effectLst/>
                <a:latin typeface="ui-sans-serif"/>
              </a:rPr>
              <a:t>参数的 </a:t>
            </a:r>
            <a:r>
              <a:rPr lang="en-US" altLang="zh-CN" sz="2800" b="1" i="0" dirty="0">
                <a:solidFill>
                  <a:srgbClr val="1F2329"/>
                </a:solidFill>
                <a:effectLst/>
                <a:latin typeface="ui-sans-serif"/>
              </a:rPr>
              <a:t>ORLM</a:t>
            </a:r>
            <a:r>
              <a:rPr lang="zh-CN" altLang="en-US" sz="2800" b="1" i="0" dirty="0">
                <a:solidFill>
                  <a:srgbClr val="1F2329"/>
                </a:solidFill>
                <a:effectLst/>
                <a:latin typeface="ui-sans-serif"/>
              </a:rPr>
              <a:t>模型性能对比</a:t>
            </a:r>
            <a:endParaRPr lang="en-US" altLang="zh-CN" sz="2800" b="1" i="0" dirty="0">
              <a:solidFill>
                <a:srgbClr val="1F2329"/>
              </a:solidFill>
              <a:effectLst/>
              <a:latin typeface="ui-sans-serif"/>
            </a:endParaRPr>
          </a:p>
          <a:p>
            <a:endParaRPr lang="en-US" altLang="zh-CN" dirty="0">
              <a:solidFill>
                <a:srgbClr val="1F2329"/>
              </a:solidFill>
              <a:latin typeface="ui-sans-serif"/>
            </a:endParaRPr>
          </a:p>
          <a:p>
            <a:pPr algn="ctr"/>
            <a:r>
              <a:rPr lang="zh-CN" altLang="en-US" b="1" i="0" dirty="0">
                <a:solidFill>
                  <a:srgbClr val="1F2329"/>
                </a:solidFill>
                <a:effectLst/>
                <a:latin typeface="ui-sans-serif"/>
              </a:rPr>
              <a:t>各模型在三大基准测试上的执行准确率</a:t>
            </a:r>
            <a:endParaRPr lang="zh-CN" altLang="en-US" b="1" dirty="0"/>
          </a:p>
        </p:txBody>
      </p:sp>
      <p:pic>
        <p:nvPicPr>
          <p:cNvPr id="4" name="图片 3"/>
          <p:cNvPicPr>
            <a:picLocks noChangeAspect="1"/>
          </p:cNvPicPr>
          <p:nvPr/>
        </p:nvPicPr>
        <p:blipFill rotWithShape="1">
          <a:blip r:embed="rId4"/>
          <a:srcRect l="7900"/>
          <a:stretch>
            <a:fillRect/>
          </a:stretch>
        </p:blipFill>
        <p:spPr>
          <a:xfrm>
            <a:off x="1516303" y="2116066"/>
            <a:ext cx="9374992" cy="3625527"/>
          </a:xfrm>
          <a:prstGeom prst="rect">
            <a:avLst/>
          </a:prstGeom>
        </p:spPr>
      </p:pic>
      <p:sp>
        <p:nvSpPr>
          <p:cNvPr id="5" name="文本框 4"/>
          <p:cNvSpPr txBox="1"/>
          <p:nvPr/>
        </p:nvSpPr>
        <p:spPr>
          <a:xfrm>
            <a:off x="1008331" y="3030787"/>
            <a:ext cx="464743" cy="1493359"/>
          </a:xfrm>
          <a:prstGeom prst="rect">
            <a:avLst/>
          </a:prstGeom>
          <a:noFill/>
        </p:spPr>
        <p:txBody>
          <a:bodyPr vert="eaVert" wrap="none" rtlCol="0">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执行准确率（</a:t>
            </a:r>
            <a:r>
              <a:rPr kumimoji="1" lang="en-US" altLang="zh-CN" sz="1400" dirty="0">
                <a:latin typeface="Source Han Sans SC Normal" panose="020B0400000000000000" pitchFamily="34" charset="-128"/>
                <a:ea typeface="Source Han Sans SC Normal" panose="020B0400000000000000" pitchFamily="34" charset="-128"/>
              </a:rPr>
              <a:t>%</a:t>
            </a:r>
            <a:r>
              <a:rPr kumimoji="1" lang="zh-CN" altLang="en-US" sz="1400" dirty="0">
                <a:latin typeface="Source Han Sans SC Normal" panose="020B0400000000000000" pitchFamily="34" charset="-128"/>
                <a:ea typeface="Source Han Sans SC Normal" panose="020B0400000000000000" pitchFamily="34" charset="-128"/>
              </a:rPr>
              <a:t>）</a:t>
            </a:r>
            <a:endParaRPr kumimoji="1" lang="zh-CN" altLang="en-US" sz="1400" dirty="0">
              <a:latin typeface="Source Han Sans SC Normal" panose="020B0400000000000000" pitchFamily="34" charset="-128"/>
              <a:ea typeface="Source Han Sans SC Normal" panose="020B0400000000000000" pitchFamily="34" charset="-128"/>
            </a:endParaRPr>
          </a:p>
        </p:txBody>
      </p:sp>
      <p:sp>
        <p:nvSpPr>
          <p:cNvPr id="37" name="文本框 36"/>
          <p:cNvSpPr txBox="1"/>
          <p:nvPr/>
        </p:nvSpPr>
        <p:spPr>
          <a:xfrm>
            <a:off x="2009267" y="5921068"/>
            <a:ext cx="8037112" cy="369332"/>
          </a:xfrm>
          <a:prstGeom prst="rect">
            <a:avLst/>
          </a:prstGeom>
          <a:noFill/>
        </p:spPr>
        <p:txBody>
          <a:bodyPr wrap="square">
            <a:spAutoFit/>
          </a:bodyPr>
          <a:lstStyle/>
          <a:p>
            <a:r>
              <a:rPr lang="zh-CN" altLang="en-US" b="1" i="0" dirty="0">
                <a:solidFill>
                  <a:srgbClr val="1F2329"/>
                </a:solidFill>
                <a:effectLst/>
                <a:latin typeface="ui-sans-serif"/>
              </a:rPr>
              <a:t>证明了领域专用模型在复杂任务上优于通用大模型</a:t>
            </a:r>
            <a:r>
              <a:rPr lang="en-US" altLang="zh-CN" b="1" i="0" dirty="0">
                <a:solidFill>
                  <a:srgbClr val="1F2329"/>
                </a:solidFill>
                <a:effectLst/>
                <a:latin typeface="ui-sans-serif"/>
              </a:rPr>
              <a:t>,</a:t>
            </a:r>
            <a:r>
              <a:rPr lang="zh-CN" altLang="en-US" b="1" i="0" dirty="0">
                <a:solidFill>
                  <a:srgbClr val="1F2329"/>
                </a:solidFill>
                <a:effectLst/>
                <a:latin typeface="ui-sans-serif"/>
              </a:rPr>
              <a:t>仅用</a:t>
            </a:r>
            <a:r>
              <a:rPr lang="en-US" altLang="zh-CN" b="1" i="0" dirty="0">
                <a:solidFill>
                  <a:srgbClr val="1F2329"/>
                </a:solidFill>
                <a:effectLst/>
                <a:latin typeface="ui-sans-serif"/>
              </a:rPr>
              <a:t>7B</a:t>
            </a:r>
            <a:r>
              <a:rPr lang="zh-CN" altLang="en-US" b="1" i="0" dirty="0">
                <a:solidFill>
                  <a:srgbClr val="1F2329"/>
                </a:solidFill>
                <a:effectLst/>
                <a:latin typeface="ui-sans-serif"/>
              </a:rPr>
              <a:t>参数即可实现超越。</a:t>
            </a:r>
            <a:endParaRPr lang="zh-CN" altLang="en-US" b="1" dirty="0"/>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347336" y="1032629"/>
            <a:ext cx="2794032" cy="461665"/>
          </a:xfrm>
          <a:prstGeom prst="rect">
            <a:avLst/>
          </a:prstGeom>
          <a:noFill/>
        </p:spPr>
        <p:txBody>
          <a:bodyPr wrap="square">
            <a:spAutoFit/>
          </a:bodyPr>
          <a:lstStyle/>
          <a:p>
            <a:r>
              <a:rPr lang="zh-CN" altLang="en-US" sz="2400" b="1" i="0" dirty="0">
                <a:solidFill>
                  <a:srgbClr val="1F2329"/>
                </a:solidFill>
                <a:effectLst/>
                <a:latin typeface="ui-sans-serif"/>
              </a:rPr>
              <a:t>性能比肩人类专家</a:t>
            </a:r>
            <a:endParaRPr lang="zh-CN" altLang="en-US" sz="2400" b="1" dirty="0"/>
          </a:p>
        </p:txBody>
      </p:sp>
      <p:pic>
        <p:nvPicPr>
          <p:cNvPr id="6" name="图片 5"/>
          <p:cNvPicPr>
            <a:picLocks noChangeAspect="1"/>
          </p:cNvPicPr>
          <p:nvPr/>
        </p:nvPicPr>
        <p:blipFill>
          <a:blip r:embed="rId4">
            <a:clrChange>
              <a:clrFrom>
                <a:srgbClr val="FCFCFA"/>
              </a:clrFrom>
              <a:clrTo>
                <a:srgbClr val="FCFCFA">
                  <a:alpha val="0"/>
                </a:srgbClr>
              </a:clrTo>
            </a:clrChange>
          </a:blip>
          <a:stretch>
            <a:fillRect/>
          </a:stretch>
        </p:blipFill>
        <p:spPr>
          <a:xfrm>
            <a:off x="2184265" y="2060118"/>
            <a:ext cx="7334673" cy="3351473"/>
          </a:xfrm>
          <a:prstGeom prst="rect">
            <a:avLst/>
          </a:prstGeom>
        </p:spPr>
      </p:pic>
      <p:sp>
        <p:nvSpPr>
          <p:cNvPr id="21" name="文本框 20"/>
          <p:cNvSpPr txBox="1"/>
          <p:nvPr/>
        </p:nvSpPr>
        <p:spPr>
          <a:xfrm>
            <a:off x="3478656" y="1690786"/>
            <a:ext cx="4945254" cy="369332"/>
          </a:xfrm>
          <a:prstGeom prst="rect">
            <a:avLst/>
          </a:prstGeom>
          <a:noFill/>
        </p:spPr>
        <p:txBody>
          <a:bodyPr wrap="square">
            <a:spAutoFit/>
          </a:bodyPr>
          <a:lstStyle/>
          <a:p>
            <a:r>
              <a:rPr lang="en-US" altLang="zh-CN" b="1" i="0" dirty="0">
                <a:solidFill>
                  <a:srgbClr val="1F2329"/>
                </a:solidFill>
                <a:effectLst/>
                <a:latin typeface="ui-sans-serif"/>
              </a:rPr>
              <a:t>ORLM</a:t>
            </a:r>
            <a:r>
              <a:rPr lang="zh-CN" altLang="en-US" b="1" i="0" dirty="0">
                <a:solidFill>
                  <a:srgbClr val="1F2329"/>
                </a:solidFill>
                <a:effectLst/>
                <a:latin typeface="ui-sans-serif"/>
              </a:rPr>
              <a:t>与人类在不同难度任务上的准确率对比</a:t>
            </a:r>
            <a:endParaRPr lang="zh-CN" altLang="en-US" b="1" dirty="0"/>
          </a:p>
        </p:txBody>
      </p:sp>
      <p:sp>
        <p:nvSpPr>
          <p:cNvPr id="7" name="文本框 6"/>
          <p:cNvSpPr txBox="1"/>
          <p:nvPr/>
        </p:nvSpPr>
        <p:spPr>
          <a:xfrm>
            <a:off x="1679511" y="3307607"/>
            <a:ext cx="504754" cy="1232069"/>
          </a:xfrm>
          <a:prstGeom prst="rect">
            <a:avLst/>
          </a:prstGeom>
          <a:noFill/>
        </p:spPr>
        <p:txBody>
          <a:bodyPr vert="eaVert" wrap="none" rtlCol="0">
            <a:spAutoFit/>
          </a:bodyPr>
          <a:lstStyle/>
          <a:p>
            <a:pPr algn="ctr">
              <a:lnSpc>
                <a:spcPct val="130000"/>
              </a:lnSpc>
            </a:pPr>
            <a:r>
              <a:rPr kumimoji="1" lang="zh-CN" altLang="en-US" sz="1600" dirty="0">
                <a:latin typeface="Source Han Sans SC Normal" panose="020B0400000000000000" pitchFamily="34" charset="-128"/>
                <a:ea typeface="Source Han Sans SC Normal" panose="020B0400000000000000" pitchFamily="34" charset="-128"/>
              </a:rPr>
              <a:t>准确率（</a:t>
            </a:r>
            <a:r>
              <a:rPr kumimoji="1" lang="en-US" altLang="zh-CN" sz="1600" dirty="0">
                <a:latin typeface="Source Han Sans SC Normal" panose="020B0400000000000000" pitchFamily="34" charset="-128"/>
                <a:ea typeface="Source Han Sans SC Normal" panose="020B0400000000000000" pitchFamily="34" charset="-128"/>
              </a:rPr>
              <a:t>%</a:t>
            </a:r>
            <a:r>
              <a:rPr kumimoji="1" lang="zh-CN" altLang="en-US" sz="1200" dirty="0">
                <a:latin typeface="Source Han Sans SC Normal" panose="020B0400000000000000" pitchFamily="34" charset="-128"/>
                <a:ea typeface="Source Han Sans SC Normal" panose="020B0400000000000000" pitchFamily="34" charset="-128"/>
              </a:rPr>
              <a:t>）</a:t>
            </a: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8" name="文本框 7"/>
          <p:cNvSpPr txBox="1"/>
          <p:nvPr/>
        </p:nvSpPr>
        <p:spPr>
          <a:xfrm>
            <a:off x="3408988" y="5338055"/>
            <a:ext cx="1800494"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简单任务（</a:t>
            </a:r>
            <a:r>
              <a:rPr kumimoji="1" lang="en-US" altLang="zh-CN" sz="1400" dirty="0">
                <a:latin typeface="宋体" pitchFamily="2" charset="-122"/>
                <a:ea typeface="宋体" pitchFamily="2" charset="-122"/>
              </a:rPr>
              <a:t>NL4OPT</a:t>
            </a:r>
            <a:r>
              <a:rPr kumimoji="1" lang="zh-CN" altLang="en-US" sz="1400" dirty="0">
                <a:latin typeface="宋体" pitchFamily="2" charset="-122"/>
                <a:ea typeface="宋体" pitchFamily="2" charset="-122"/>
              </a:rPr>
              <a:t>）</a:t>
            </a:r>
            <a:endParaRPr kumimoji="1" lang="zh-CN" altLang="en-US" sz="1400" dirty="0">
              <a:latin typeface="宋体" pitchFamily="2" charset="-122"/>
              <a:ea typeface="宋体" pitchFamily="2" charset="-122"/>
            </a:endParaRPr>
          </a:p>
        </p:txBody>
      </p:sp>
      <p:sp>
        <p:nvSpPr>
          <p:cNvPr id="24" name="文本框 23"/>
          <p:cNvSpPr txBox="1"/>
          <p:nvPr/>
        </p:nvSpPr>
        <p:spPr>
          <a:xfrm>
            <a:off x="6836679" y="5374823"/>
            <a:ext cx="2159566"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复杂任务（</a:t>
            </a:r>
            <a:r>
              <a:rPr kumimoji="1" lang="en-US" altLang="zh-CN" sz="1400" dirty="0" err="1">
                <a:latin typeface="宋体" pitchFamily="2" charset="-122"/>
                <a:ea typeface="宋体" pitchFamily="2" charset="-122"/>
              </a:rPr>
              <a:t>IndustryOR</a:t>
            </a:r>
            <a:r>
              <a:rPr kumimoji="1" lang="zh-CN" altLang="en-US" sz="1400" dirty="0">
                <a:latin typeface="宋体" pitchFamily="2" charset="-122"/>
                <a:ea typeface="宋体" pitchFamily="2" charset="-122"/>
              </a:rPr>
              <a:t>）</a:t>
            </a:r>
            <a:endParaRPr kumimoji="1" lang="zh-CN" altLang="en-US" sz="1400" dirty="0">
              <a:latin typeface="宋体" pitchFamily="2" charset="-122"/>
              <a:ea typeface="宋体" pitchFamily="2" charset="-122"/>
            </a:endParaRPr>
          </a:p>
        </p:txBody>
      </p:sp>
      <p:sp>
        <p:nvSpPr>
          <p:cNvPr id="28" name="文本框 27"/>
          <p:cNvSpPr txBox="1"/>
          <p:nvPr/>
        </p:nvSpPr>
        <p:spPr>
          <a:xfrm>
            <a:off x="3246004" y="5815456"/>
            <a:ext cx="1261884"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高年级本科生</a:t>
            </a:r>
            <a:endParaRPr kumimoji="1" lang="zh-CN" altLang="en-US" sz="1400" dirty="0">
              <a:latin typeface="宋体" pitchFamily="2" charset="-122"/>
              <a:ea typeface="宋体" pitchFamily="2" charset="-122"/>
            </a:endParaRPr>
          </a:p>
        </p:txBody>
      </p:sp>
      <p:sp>
        <p:nvSpPr>
          <p:cNvPr id="36" name="文本框 35"/>
          <p:cNvSpPr txBox="1"/>
          <p:nvPr/>
        </p:nvSpPr>
        <p:spPr>
          <a:xfrm>
            <a:off x="5824129" y="5817914"/>
            <a:ext cx="543740" cy="332720"/>
          </a:xfrm>
          <a:prstGeom prst="rect">
            <a:avLst/>
          </a:prstGeom>
          <a:noFill/>
        </p:spPr>
        <p:txBody>
          <a:bodyPr wrap="none" rtlCol="0">
            <a:spAutoFit/>
          </a:bodyPr>
          <a:lstStyle/>
          <a:p>
            <a:pPr algn="ctr">
              <a:lnSpc>
                <a:spcPct val="130000"/>
              </a:lnSpc>
            </a:pPr>
            <a:r>
              <a:rPr kumimoji="1" lang="en-US" altLang="zh-CN" sz="1400" dirty="0">
                <a:latin typeface="宋体" pitchFamily="2" charset="-122"/>
                <a:ea typeface="宋体" pitchFamily="2" charset="-122"/>
              </a:rPr>
              <a:t>ORLM</a:t>
            </a:r>
            <a:endParaRPr kumimoji="1" lang="zh-CN" altLang="en-US" sz="1400" dirty="0">
              <a:latin typeface="宋体" pitchFamily="2" charset="-122"/>
              <a:ea typeface="宋体" pitchFamily="2" charset="-122"/>
            </a:endParaRPr>
          </a:p>
        </p:txBody>
      </p:sp>
      <p:sp>
        <p:nvSpPr>
          <p:cNvPr id="39" name="文本框 38"/>
          <p:cNvSpPr txBox="1"/>
          <p:nvPr/>
        </p:nvSpPr>
        <p:spPr>
          <a:xfrm>
            <a:off x="7738468" y="5826886"/>
            <a:ext cx="902811"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领域专家</a:t>
            </a:r>
            <a:endParaRPr kumimoji="1" lang="zh-CN" altLang="en-US" sz="1400" dirty="0">
              <a:latin typeface="宋体" pitchFamily="2" charset="-122"/>
              <a:ea typeface="宋体" pitchFamily="2" charset="-122"/>
            </a:endParaRPr>
          </a:p>
        </p:txBody>
      </p:sp>
      <p:pic>
        <p:nvPicPr>
          <p:cNvPr id="10" name="图片 9"/>
          <p:cNvPicPr>
            <a:picLocks noChangeAspect="1"/>
          </p:cNvPicPr>
          <p:nvPr/>
        </p:nvPicPr>
        <p:blipFill>
          <a:blip r:embed="rId5"/>
          <a:stretch>
            <a:fillRect/>
          </a:stretch>
        </p:blipFill>
        <p:spPr>
          <a:xfrm>
            <a:off x="7570291" y="5894651"/>
            <a:ext cx="227637" cy="227637"/>
          </a:xfrm>
          <a:prstGeom prst="rect">
            <a:avLst/>
          </a:prstGeom>
        </p:spPr>
      </p:pic>
      <p:pic>
        <p:nvPicPr>
          <p:cNvPr id="12" name="图片 11"/>
          <p:cNvPicPr>
            <a:picLocks noChangeAspect="1"/>
          </p:cNvPicPr>
          <p:nvPr/>
        </p:nvPicPr>
        <p:blipFill>
          <a:blip r:embed="rId6"/>
          <a:stretch>
            <a:fillRect/>
          </a:stretch>
        </p:blipFill>
        <p:spPr>
          <a:xfrm>
            <a:off x="5633659" y="5872774"/>
            <a:ext cx="212764" cy="218083"/>
          </a:xfrm>
          <a:prstGeom prst="rect">
            <a:avLst/>
          </a:prstGeom>
        </p:spPr>
      </p:pic>
      <p:pic>
        <p:nvPicPr>
          <p:cNvPr id="14" name="图片 13"/>
          <p:cNvPicPr>
            <a:picLocks noChangeAspect="1"/>
          </p:cNvPicPr>
          <p:nvPr/>
        </p:nvPicPr>
        <p:blipFill>
          <a:blip r:embed="rId7"/>
          <a:stretch>
            <a:fillRect/>
          </a:stretch>
        </p:blipFill>
        <p:spPr>
          <a:xfrm>
            <a:off x="3055534" y="5884204"/>
            <a:ext cx="212764" cy="218083"/>
          </a:xfrm>
          <a:prstGeom prst="rect">
            <a:avLst/>
          </a:prstGeom>
        </p:spPr>
      </p:pic>
      <p:sp>
        <p:nvSpPr>
          <p:cNvPr id="40" name="文本框 39"/>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1" name="文本框 40"/>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实验评估</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36643" y="1032629"/>
            <a:ext cx="2794032" cy="461665"/>
          </a:xfrm>
          <a:prstGeom prst="rect">
            <a:avLst/>
          </a:prstGeom>
          <a:noFill/>
        </p:spPr>
        <p:txBody>
          <a:bodyPr wrap="square">
            <a:spAutoFit/>
          </a:bodyPr>
          <a:lstStyle/>
          <a:p>
            <a:r>
              <a:rPr lang="zh-CN" altLang="en-US" sz="2400" b="1" i="0" dirty="0">
                <a:solidFill>
                  <a:srgbClr val="1F2329"/>
                </a:solidFill>
                <a:effectLst/>
                <a:latin typeface="ui-sans-serif"/>
              </a:rPr>
              <a:t>人机协作效率提升</a:t>
            </a:r>
            <a:endParaRPr lang="zh-CN" altLang="en-US" sz="2400" b="1" dirty="0"/>
          </a:p>
        </p:txBody>
      </p:sp>
      <p:sp>
        <p:nvSpPr>
          <p:cNvPr id="21" name="文本框 20"/>
          <p:cNvSpPr txBox="1"/>
          <p:nvPr/>
        </p:nvSpPr>
        <p:spPr>
          <a:xfrm>
            <a:off x="3368416" y="2115217"/>
            <a:ext cx="1230504" cy="369332"/>
          </a:xfrm>
          <a:prstGeom prst="rect">
            <a:avLst/>
          </a:prstGeom>
          <a:noFill/>
        </p:spPr>
        <p:txBody>
          <a:bodyPr wrap="square">
            <a:spAutoFit/>
          </a:bodyPr>
          <a:lstStyle/>
          <a:p>
            <a:r>
              <a:rPr lang="zh-CN" altLang="en-US" b="1" i="0" dirty="0">
                <a:solidFill>
                  <a:srgbClr val="1F2329"/>
                </a:solidFill>
                <a:effectLst/>
                <a:latin typeface="ui-sans-serif"/>
              </a:rPr>
              <a:t>解决时间</a:t>
            </a:r>
            <a:endParaRPr lang="zh-CN" altLang="en-US" b="1" dirty="0"/>
          </a:p>
        </p:txBody>
      </p:sp>
      <p:sp>
        <p:nvSpPr>
          <p:cNvPr id="7" name="文本框 6"/>
          <p:cNvSpPr txBox="1"/>
          <p:nvPr/>
        </p:nvSpPr>
        <p:spPr>
          <a:xfrm>
            <a:off x="1793688" y="3314274"/>
            <a:ext cx="424732" cy="707886"/>
          </a:xfrm>
          <a:prstGeom prst="rect">
            <a:avLst/>
          </a:prstGeom>
          <a:noFill/>
        </p:spPr>
        <p:txBody>
          <a:bodyPr vert="eaVert" wrap="none" rtlCol="0">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平均时间</a:t>
            </a: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8" name="文本框 7"/>
          <p:cNvSpPr txBox="1"/>
          <p:nvPr/>
        </p:nvSpPr>
        <p:spPr>
          <a:xfrm>
            <a:off x="2719204" y="4826036"/>
            <a:ext cx="2608406"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独立完成           </a:t>
            </a:r>
            <a:r>
              <a:rPr kumimoji="1" lang="en-US" altLang="zh-CN" sz="1400" dirty="0">
                <a:latin typeface="宋体" pitchFamily="2" charset="-122"/>
                <a:ea typeface="宋体" pitchFamily="2" charset="-122"/>
              </a:rPr>
              <a:t>ORLM</a:t>
            </a:r>
            <a:r>
              <a:rPr kumimoji="1" lang="zh-CN" altLang="en-US" sz="1400" dirty="0">
                <a:latin typeface="宋体" pitchFamily="2" charset="-122"/>
                <a:ea typeface="宋体" pitchFamily="2" charset="-122"/>
              </a:rPr>
              <a:t>辅助</a:t>
            </a:r>
            <a:endParaRPr kumimoji="1" lang="zh-CN" altLang="en-US" sz="1400" dirty="0">
              <a:latin typeface="宋体" pitchFamily="2" charset="-122"/>
              <a:ea typeface="宋体" pitchFamily="2" charset="-122"/>
            </a:endParaRPr>
          </a:p>
        </p:txBody>
      </p:sp>
      <p:pic>
        <p:nvPicPr>
          <p:cNvPr id="3" name="图片 2"/>
          <p:cNvPicPr>
            <a:picLocks noChangeAspect="1"/>
          </p:cNvPicPr>
          <p:nvPr/>
        </p:nvPicPr>
        <p:blipFill>
          <a:blip r:embed="rId4">
            <a:clrChange>
              <a:clrFrom>
                <a:srgbClr val="F9F9F7"/>
              </a:clrFrom>
              <a:clrTo>
                <a:srgbClr val="F9F9F7">
                  <a:alpha val="0"/>
                </a:srgbClr>
              </a:clrTo>
            </a:clrChange>
          </a:blip>
          <a:stretch>
            <a:fillRect/>
          </a:stretch>
        </p:blipFill>
        <p:spPr>
          <a:xfrm>
            <a:off x="2218420" y="2495618"/>
            <a:ext cx="3609975" cy="2286000"/>
          </a:xfrm>
          <a:prstGeom prst="rect">
            <a:avLst/>
          </a:prstGeom>
        </p:spPr>
      </p:pic>
      <p:pic>
        <p:nvPicPr>
          <p:cNvPr id="5" name="图片 4"/>
          <p:cNvPicPr>
            <a:picLocks noChangeAspect="1"/>
          </p:cNvPicPr>
          <p:nvPr/>
        </p:nvPicPr>
        <p:blipFill>
          <a:blip r:embed="rId5">
            <a:clrChange>
              <a:clrFrom>
                <a:srgbClr val="F7F9F8"/>
              </a:clrFrom>
              <a:clrTo>
                <a:srgbClr val="F7F9F8">
                  <a:alpha val="0"/>
                </a:srgbClr>
              </a:clrTo>
            </a:clrChange>
          </a:blip>
          <a:stretch>
            <a:fillRect/>
          </a:stretch>
        </p:blipFill>
        <p:spPr>
          <a:xfrm>
            <a:off x="6472369" y="2584426"/>
            <a:ext cx="3730039" cy="2241610"/>
          </a:xfrm>
          <a:prstGeom prst="rect">
            <a:avLst/>
          </a:prstGeom>
        </p:spPr>
      </p:pic>
      <p:sp>
        <p:nvSpPr>
          <p:cNvPr id="37" name="文本框 36"/>
          <p:cNvSpPr txBox="1"/>
          <p:nvPr/>
        </p:nvSpPr>
        <p:spPr>
          <a:xfrm>
            <a:off x="6211017" y="3332004"/>
            <a:ext cx="424732" cy="861774"/>
          </a:xfrm>
          <a:prstGeom prst="rect">
            <a:avLst/>
          </a:prstGeom>
          <a:noFill/>
        </p:spPr>
        <p:txBody>
          <a:bodyPr vert="eaVert" wrap="none" rtlCol="0">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平均准确率</a:t>
            </a: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40" name="文本框 39"/>
          <p:cNvSpPr txBox="1"/>
          <p:nvPr/>
        </p:nvSpPr>
        <p:spPr>
          <a:xfrm>
            <a:off x="6971602" y="4822589"/>
            <a:ext cx="2608406" cy="332720"/>
          </a:xfrm>
          <a:prstGeom prst="rect">
            <a:avLst/>
          </a:prstGeom>
          <a:noFill/>
        </p:spPr>
        <p:txBody>
          <a:bodyPr wrap="none" rtlCol="0">
            <a:spAutoFit/>
          </a:bodyPr>
          <a:lstStyle/>
          <a:p>
            <a:pPr algn="ctr">
              <a:lnSpc>
                <a:spcPct val="130000"/>
              </a:lnSpc>
            </a:pPr>
            <a:r>
              <a:rPr kumimoji="1" lang="zh-CN" altLang="en-US" sz="1400" dirty="0">
                <a:latin typeface="宋体" pitchFamily="2" charset="-122"/>
                <a:ea typeface="宋体" pitchFamily="2" charset="-122"/>
              </a:rPr>
              <a:t>独立完成           </a:t>
            </a:r>
            <a:r>
              <a:rPr kumimoji="1" lang="en-US" altLang="zh-CN" sz="1400" dirty="0">
                <a:latin typeface="宋体" pitchFamily="2" charset="-122"/>
                <a:ea typeface="宋体" pitchFamily="2" charset="-122"/>
              </a:rPr>
              <a:t>ORLM</a:t>
            </a:r>
            <a:r>
              <a:rPr kumimoji="1" lang="zh-CN" altLang="en-US" sz="1400" dirty="0">
                <a:latin typeface="宋体" pitchFamily="2" charset="-122"/>
                <a:ea typeface="宋体" pitchFamily="2" charset="-122"/>
              </a:rPr>
              <a:t>辅助</a:t>
            </a:r>
            <a:endParaRPr kumimoji="1" lang="zh-CN" altLang="en-US" sz="1400" dirty="0">
              <a:latin typeface="宋体" pitchFamily="2" charset="-122"/>
              <a:ea typeface="宋体" pitchFamily="2" charset="-122"/>
            </a:endParaRPr>
          </a:p>
        </p:txBody>
      </p:sp>
      <p:sp>
        <p:nvSpPr>
          <p:cNvPr id="41" name="文本框 40"/>
          <p:cNvSpPr txBox="1"/>
          <p:nvPr/>
        </p:nvSpPr>
        <p:spPr>
          <a:xfrm>
            <a:off x="2495601" y="5585595"/>
            <a:ext cx="7848550" cy="368300"/>
          </a:xfrm>
          <a:prstGeom prst="rect">
            <a:avLst/>
          </a:prstGeom>
          <a:noFill/>
        </p:spPr>
        <p:txBody>
          <a:bodyPr wrap="square">
            <a:spAutoFit/>
          </a:bodyPr>
          <a:lstStyle/>
          <a:p>
            <a:r>
              <a:rPr lang="zh-CN" altLang="en-US" b="0" i="0" dirty="0">
                <a:solidFill>
                  <a:srgbClr val="1F2329"/>
                </a:solidFill>
                <a:effectLst/>
                <a:latin typeface="ui-sans-serif"/>
              </a:rPr>
              <a:t>在用户反馈中</a:t>
            </a:r>
            <a:r>
              <a:rPr lang="en-US" altLang="zh-CN" b="0" i="0" dirty="0">
                <a:solidFill>
                  <a:srgbClr val="1F2329"/>
                </a:solidFill>
                <a:effectLst/>
                <a:latin typeface="微软雅黑" panose="020B0502040204020203" pitchFamily="34" charset="-122"/>
                <a:ea typeface="微软雅黑" panose="020B0502040204020203" pitchFamily="34" charset="-122"/>
                <a:cs typeface="微软雅黑" panose="020B0502040204020203" pitchFamily="34" charset="-122"/>
              </a:rPr>
              <a:t>,86.7%</a:t>
            </a:r>
            <a:r>
              <a:rPr lang="zh-CN" altLang="en-US" b="0" i="0" dirty="0">
                <a:solidFill>
                  <a:srgbClr val="1F2329"/>
                </a:solidFill>
                <a:effectLst/>
                <a:latin typeface="ui-sans-serif"/>
              </a:rPr>
              <a:t>的工程师认为</a:t>
            </a:r>
            <a:r>
              <a:rPr lang="zh-CN" altLang="en-US" b="0" i="0" dirty="0">
                <a:solidFill>
                  <a:srgbClr val="1F2329"/>
                </a:solidFill>
                <a:effectLst/>
                <a:latin typeface="微软雅黑" panose="020B0502040204020203" pitchFamily="34" charset="-122"/>
                <a:ea typeface="微软雅黑" panose="020B0502040204020203" pitchFamily="34" charset="-122"/>
                <a:cs typeface="微软雅黑" panose="020B0502040204020203" pitchFamily="34" charset="-122"/>
              </a:rPr>
              <a:t> </a:t>
            </a:r>
            <a:r>
              <a:rPr lang="en-US" altLang="zh-CN" b="0" i="0" dirty="0">
                <a:solidFill>
                  <a:srgbClr val="1F2329"/>
                </a:solidFill>
                <a:effectLst/>
                <a:latin typeface="微软雅黑" panose="020B0502040204020203" pitchFamily="34" charset="-122"/>
                <a:ea typeface="微软雅黑" panose="020B0502040204020203" pitchFamily="34" charset="-122"/>
                <a:cs typeface="微软雅黑" panose="020B0502040204020203" pitchFamily="34" charset="-122"/>
              </a:rPr>
              <a:t>ORLM</a:t>
            </a:r>
            <a:r>
              <a:rPr lang="zh-CN" altLang="en-US" b="0" i="0" dirty="0">
                <a:solidFill>
                  <a:srgbClr val="1F2329"/>
                </a:solidFill>
                <a:effectLst/>
                <a:latin typeface="ui-sans-serif"/>
              </a:rPr>
              <a:t>带来了</a:t>
            </a:r>
            <a:r>
              <a:rPr lang="en-US" altLang="zh-CN" b="0" i="0" dirty="0">
                <a:solidFill>
                  <a:srgbClr val="1F2329"/>
                </a:solidFill>
                <a:effectLst/>
                <a:latin typeface="ui-sans-serif"/>
              </a:rPr>
              <a:t>'</a:t>
            </a:r>
            <a:r>
              <a:rPr lang="zh-CN" altLang="en-US" b="0" i="0" dirty="0">
                <a:solidFill>
                  <a:srgbClr val="1F2329"/>
                </a:solidFill>
                <a:effectLst/>
                <a:latin typeface="ui-sans-serif"/>
              </a:rPr>
              <a:t>显著帮助</a:t>
            </a:r>
            <a:r>
              <a:rPr lang="en-US" altLang="zh-CN" b="0" i="0" dirty="0">
                <a:solidFill>
                  <a:srgbClr val="1F2329"/>
                </a:solidFill>
                <a:effectLst/>
                <a:latin typeface="ui-sans-serif"/>
              </a:rPr>
              <a:t>'</a:t>
            </a:r>
            <a:r>
              <a:rPr lang="zh-CN" altLang="en-US" b="0" i="0" dirty="0">
                <a:solidFill>
                  <a:srgbClr val="1F2329"/>
                </a:solidFill>
                <a:effectLst/>
                <a:latin typeface="ui-sans-serif"/>
              </a:rPr>
              <a:t>或</a:t>
            </a:r>
            <a:r>
              <a:rPr lang="en-US" altLang="zh-CN" b="0" i="0" dirty="0">
                <a:solidFill>
                  <a:srgbClr val="1F2329"/>
                </a:solidFill>
                <a:effectLst/>
                <a:latin typeface="ui-sans-serif"/>
              </a:rPr>
              <a:t>'</a:t>
            </a:r>
            <a:r>
              <a:rPr lang="zh-CN" altLang="en-US" b="0" i="0" dirty="0">
                <a:solidFill>
                  <a:srgbClr val="1F2329"/>
                </a:solidFill>
                <a:effectLst/>
                <a:latin typeface="ui-sans-serif"/>
              </a:rPr>
              <a:t>高效</a:t>
            </a:r>
            <a:r>
              <a:rPr lang="en-US" altLang="zh-CN" b="0" i="0" dirty="0">
                <a:solidFill>
                  <a:srgbClr val="1F2329"/>
                </a:solidFill>
                <a:effectLst/>
                <a:latin typeface="ui-sans-serif"/>
              </a:rPr>
              <a:t>'</a:t>
            </a:r>
            <a:r>
              <a:rPr lang="zh-CN" altLang="en-US" b="0" i="0" dirty="0">
                <a:solidFill>
                  <a:srgbClr val="1F2329"/>
                </a:solidFill>
                <a:effectLst/>
                <a:latin typeface="ui-sans-serif"/>
              </a:rPr>
              <a:t>的体验。</a:t>
            </a:r>
            <a:endParaRPr lang="zh-CN" altLang="en-US" dirty="0"/>
          </a:p>
        </p:txBody>
      </p:sp>
      <p:sp>
        <p:nvSpPr>
          <p:cNvPr id="42" name="文本框 41"/>
          <p:cNvSpPr txBox="1"/>
          <p:nvPr/>
        </p:nvSpPr>
        <p:spPr>
          <a:xfrm>
            <a:off x="7875646" y="2070487"/>
            <a:ext cx="1230504" cy="369332"/>
          </a:xfrm>
          <a:prstGeom prst="rect">
            <a:avLst/>
          </a:prstGeom>
          <a:noFill/>
        </p:spPr>
        <p:txBody>
          <a:bodyPr wrap="square">
            <a:spAutoFit/>
          </a:bodyPr>
          <a:lstStyle/>
          <a:p>
            <a:r>
              <a:rPr lang="zh-CN" altLang="en-US" b="1" i="0" dirty="0">
                <a:solidFill>
                  <a:srgbClr val="1F2329"/>
                </a:solidFill>
                <a:effectLst/>
                <a:latin typeface="ui-sans-serif"/>
              </a:rPr>
              <a:t>准确率</a:t>
            </a:r>
            <a:endParaRPr lang="zh-CN" altLang="en-US" b="1" dirty="0"/>
          </a:p>
        </p:txBody>
      </p: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实验评估</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应用案例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6" name="文本框 5"/>
          <p:cNvSpPr txBox="1"/>
          <p:nvPr/>
        </p:nvSpPr>
        <p:spPr>
          <a:xfrm>
            <a:off x="682625" y="1761490"/>
            <a:ext cx="10210165" cy="583565"/>
          </a:xfrm>
          <a:prstGeom prst="rect">
            <a:avLst/>
          </a:prstGeom>
        </p:spPr>
        <p:txBody>
          <a:bodyPr wrap="square">
            <a:spAutoFit/>
          </a:bodyPr>
          <a:p>
            <a:r>
              <a:rPr lang="zh-CN" altLang="en-US" sz="1600"/>
              <a:t>本次实验在</a:t>
            </a:r>
            <a:r>
              <a:rPr lang="en-US" altLang="en-US" sz="1600"/>
              <a:t> NVIDIA RTX 5090 </a:t>
            </a:r>
            <a:r>
              <a:rPr lang="zh-CN" altLang="en-US" sz="1600"/>
              <a:t>硬件环境下，部署了</a:t>
            </a:r>
            <a:r>
              <a:rPr lang="en-US" altLang="en-US" sz="1600"/>
              <a:t> ORLM-LLaMA-3-8B </a:t>
            </a:r>
            <a:r>
              <a:rPr lang="zh-CN" altLang="en-US" sz="1600"/>
              <a:t>模型，针对不同难度的运筹优化问题进行了实测。实验重点评估了模型将自然语言转化为数学模型及可执行代码的能力。</a:t>
            </a:r>
            <a:endParaRPr lang="zh-CN" altLang="en-US" sz="1600"/>
          </a:p>
        </p:txBody>
      </p:sp>
      <p:sp>
        <p:nvSpPr>
          <p:cNvPr id="2" name="文本框 5"/>
          <p:cNvSpPr txBox="1"/>
          <p:nvPr/>
        </p:nvSpPr>
        <p:spPr>
          <a:xfrm>
            <a:off x="702945" y="1261110"/>
            <a:ext cx="10210165" cy="368300"/>
          </a:xfrm>
          <a:prstGeom prst="rect">
            <a:avLst/>
          </a:prstGeom>
        </p:spPr>
        <p:txBody>
          <a:bodyPr wrap="square">
            <a:spAutoFit/>
          </a:bodyPr>
          <a:p>
            <a:r>
              <a:rPr lang="en-US" altLang="en-US" b="1"/>
              <a:t>ORLM-LLaMA-3-8B </a:t>
            </a:r>
            <a:r>
              <a:rPr lang="zh-CN" altLang="en-US" b="1"/>
              <a:t>模型基于</a:t>
            </a:r>
            <a:r>
              <a:rPr lang="en-US" altLang="en-US" b="1"/>
              <a:t> RTX 5090 </a:t>
            </a:r>
            <a:r>
              <a:rPr lang="zh-CN" altLang="en-US" b="1"/>
              <a:t>的优化建模实验评估</a:t>
            </a:r>
            <a:endParaRPr lang="zh-CN" altLang="en-US" b="1"/>
          </a:p>
        </p:txBody>
      </p:sp>
      <p:pic>
        <p:nvPicPr>
          <p:cNvPr id="3" name="Picture 2" descr="Weixin Image_20251226102313_25_912"/>
          <p:cNvPicPr>
            <a:picLocks noChangeAspect="1"/>
          </p:cNvPicPr>
          <p:nvPr/>
        </p:nvPicPr>
        <p:blipFill>
          <a:blip r:embed="rId4"/>
          <a:stretch>
            <a:fillRect/>
          </a:stretch>
        </p:blipFill>
        <p:spPr>
          <a:xfrm>
            <a:off x="6096000" y="2553335"/>
            <a:ext cx="3740785" cy="1789430"/>
          </a:xfrm>
          <a:prstGeom prst="rect">
            <a:avLst/>
          </a:prstGeom>
        </p:spPr>
      </p:pic>
      <p:pic>
        <p:nvPicPr>
          <p:cNvPr id="4" name="Picture 3" descr="Weixin Image_20251226102314_27_912"/>
          <p:cNvPicPr>
            <a:picLocks noChangeAspect="1"/>
          </p:cNvPicPr>
          <p:nvPr/>
        </p:nvPicPr>
        <p:blipFill>
          <a:blip r:embed="rId5"/>
          <a:stretch>
            <a:fillRect/>
          </a:stretch>
        </p:blipFill>
        <p:spPr>
          <a:xfrm>
            <a:off x="6096000" y="4379595"/>
            <a:ext cx="5613400" cy="1975485"/>
          </a:xfrm>
          <a:prstGeom prst="rect">
            <a:avLst/>
          </a:prstGeom>
        </p:spPr>
      </p:pic>
      <p:pic>
        <p:nvPicPr>
          <p:cNvPr id="5" name="Picture 4" descr="Weixin Image_20251226102314_28_912"/>
          <p:cNvPicPr>
            <a:picLocks noChangeAspect="1"/>
          </p:cNvPicPr>
          <p:nvPr/>
        </p:nvPicPr>
        <p:blipFill>
          <a:blip r:embed="rId6"/>
          <a:stretch>
            <a:fillRect/>
          </a:stretch>
        </p:blipFill>
        <p:spPr>
          <a:xfrm>
            <a:off x="9939020" y="2559685"/>
            <a:ext cx="1786890" cy="1782445"/>
          </a:xfrm>
          <a:prstGeom prst="rect">
            <a:avLst/>
          </a:prstGeom>
        </p:spPr>
      </p:pic>
      <p:sp>
        <p:nvSpPr>
          <p:cNvPr id="7" name="文本框 5"/>
          <p:cNvSpPr txBox="1"/>
          <p:nvPr/>
        </p:nvSpPr>
        <p:spPr>
          <a:xfrm>
            <a:off x="702945" y="2576195"/>
            <a:ext cx="5290820" cy="2891790"/>
          </a:xfrm>
          <a:prstGeom prst="rect">
            <a:avLst/>
          </a:prstGeom>
        </p:spPr>
        <p:txBody>
          <a:bodyPr wrap="square">
            <a:spAutoFit/>
          </a:bodyPr>
          <a:p>
            <a:r>
              <a:rPr lang="zh-CN" altLang="en-US" sz="1400"/>
              <a:t>实验共选取了</a:t>
            </a:r>
            <a:r>
              <a:rPr lang="en-US" altLang="en-US" sz="1400"/>
              <a:t> 4 </a:t>
            </a:r>
            <a:r>
              <a:rPr lang="zh-CN" altLang="en-US" sz="1400"/>
              <a:t>个具有代表性的优化问题，分别涵盖</a:t>
            </a:r>
            <a:r>
              <a:rPr lang="en-US" altLang="en-US" sz="1400"/>
              <a:t> </a:t>
            </a:r>
            <a:r>
              <a:rPr lang="zh-CN" altLang="en-US" sz="1400"/>
              <a:t>线性规划、运输问题和背包问题，从不同角度考察模型的</a:t>
            </a:r>
            <a:r>
              <a:rPr lang="en-US" altLang="en-US" sz="1400"/>
              <a:t> </a:t>
            </a:r>
            <a:r>
              <a:rPr lang="zh-CN" altLang="en-US" sz="1400"/>
              <a:t>优化建模能力、约束理解能力以及目标函数推理能力。</a:t>
            </a:r>
            <a:endParaRPr lang="zh-CN" altLang="en-US" sz="1400"/>
          </a:p>
          <a:p>
            <a:endParaRPr lang="zh-CN" altLang="en-US" sz="1400"/>
          </a:p>
          <a:p>
            <a:r>
              <a:rPr lang="zh-CN" altLang="en-US" sz="1400"/>
              <a:t>实验结果显示，模型在解决优化问题时的总体准确率达到</a:t>
            </a:r>
            <a:r>
              <a:rPr lang="en-US" altLang="en-US" sz="1400"/>
              <a:t> 70.00%</a:t>
            </a:r>
            <a:r>
              <a:rPr lang="zh-CN" altLang="en-US" sz="1400"/>
              <a:t>，错误部分主要集中在复杂约束的处理上。</a:t>
            </a:r>
            <a:endParaRPr lang="zh-CN" altLang="en-US" sz="1400"/>
          </a:p>
          <a:p>
            <a:endParaRPr lang="en-US" altLang="en-US" sz="1400"/>
          </a:p>
          <a:p>
            <a:r>
              <a:rPr lang="zh-CN" altLang="en-US" sz="1400"/>
              <a:t>模型表现出极高的鲁棒性，代码提取成功率高达</a:t>
            </a:r>
            <a:r>
              <a:rPr lang="en-US" altLang="en-US" sz="1400"/>
              <a:t> 90.0%</a:t>
            </a:r>
            <a:r>
              <a:rPr lang="zh-CN" altLang="en-US" sz="1400"/>
              <a:t>。这表明模型不仅能理解数学逻辑，还能将其有效地转化为可执行代码</a:t>
            </a:r>
            <a:r>
              <a:rPr lang="en-US" altLang="zh-CN" sz="1400"/>
              <a:t>。</a:t>
            </a:r>
            <a:endParaRPr lang="en-US" altLang="zh-CN" sz="1400"/>
          </a:p>
          <a:p>
            <a:endParaRPr lang="en-US" altLang="en-US" sz="1400"/>
          </a:p>
          <a:p>
            <a:r>
              <a:rPr lang="zh-CN" altLang="en-US" sz="1400"/>
              <a:t>即使在出现误差的样本中，箱线图显示相对误差也被严格控制在极低范围内（最大不超过</a:t>
            </a:r>
            <a:r>
              <a:rPr lang="en-US" altLang="en-US" sz="1400"/>
              <a:t> 0.0175</a:t>
            </a:r>
            <a:r>
              <a:rPr lang="zh-CN" altLang="en-US" sz="1400"/>
              <a:t>，即</a:t>
            </a:r>
            <a:r>
              <a:rPr lang="en-US" altLang="en-US" sz="1400"/>
              <a:t> 1.75%</a:t>
            </a:r>
            <a:r>
              <a:rPr lang="zh-CN" altLang="en-US" sz="1400"/>
              <a:t>），说明模型在数值计算和参数回归上具有高度的稳定性。</a:t>
            </a:r>
            <a:endParaRPr lang="zh-CN" altLang="en-US" sz="1400"/>
          </a:p>
        </p:txBody>
      </p:sp>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应用案例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2" name="文本框 5"/>
          <p:cNvSpPr txBox="1"/>
          <p:nvPr/>
        </p:nvSpPr>
        <p:spPr>
          <a:xfrm>
            <a:off x="702945" y="1220470"/>
            <a:ext cx="10210165" cy="368300"/>
          </a:xfrm>
          <a:prstGeom prst="rect">
            <a:avLst/>
          </a:prstGeom>
        </p:spPr>
        <p:txBody>
          <a:bodyPr wrap="square">
            <a:spAutoFit/>
          </a:bodyPr>
          <a:p>
            <a:r>
              <a:rPr lang="zh-CN" altLang="en-US" b="1"/>
              <a:t>成功</a:t>
            </a:r>
            <a:r>
              <a:rPr lang="zh-CN" altLang="en-US" b="1"/>
              <a:t>案例</a:t>
            </a:r>
            <a:endParaRPr lang="zh-CN" altLang="en-US" b="1"/>
          </a:p>
        </p:txBody>
      </p:sp>
      <p:sp>
        <p:nvSpPr>
          <p:cNvPr id="98" name="Shape 3"/>
          <p:cNvSpPr/>
          <p:nvPr/>
        </p:nvSpPr>
        <p:spPr>
          <a:xfrm>
            <a:off x="756920" y="1851660"/>
            <a:ext cx="3354070" cy="3460750"/>
          </a:xfrm>
          <a:custGeom>
            <a:avLst/>
            <a:gdLst/>
            <a:ahLst/>
            <a:cxnLst/>
            <a:rect l="l" t="t" r="r" b="b"/>
            <a:pathLst>
              <a:path w="4902200" h="5245100">
                <a:moveTo>
                  <a:pt x="152409" y="0"/>
                </a:moveTo>
                <a:lnTo>
                  <a:pt x="4749791" y="0"/>
                </a:lnTo>
                <a:cubicBezTo>
                  <a:pt x="4833964" y="0"/>
                  <a:pt x="4902200" y="68236"/>
                  <a:pt x="4902200" y="152409"/>
                </a:cubicBezTo>
                <a:lnTo>
                  <a:pt x="4902200" y="5092691"/>
                </a:lnTo>
                <a:cubicBezTo>
                  <a:pt x="4902200" y="5176864"/>
                  <a:pt x="4833964" y="5245100"/>
                  <a:pt x="4749791" y="5245100"/>
                </a:cubicBezTo>
                <a:lnTo>
                  <a:pt x="152409" y="5245100"/>
                </a:lnTo>
                <a:cubicBezTo>
                  <a:pt x="68236" y="5245100"/>
                  <a:pt x="0" y="5176864"/>
                  <a:pt x="0" y="5092691"/>
                </a:cubicBezTo>
                <a:lnTo>
                  <a:pt x="0" y="152409"/>
                </a:lnTo>
                <a:cubicBezTo>
                  <a:pt x="0" y="68236"/>
                  <a:pt x="68236" y="0"/>
                  <a:pt x="152409" y="0"/>
                </a:cubicBezTo>
                <a:close/>
              </a:path>
            </a:pathLst>
          </a:custGeom>
          <a:solidFill>
            <a:srgbClr val="D45E4C">
              <a:alpha val="30000"/>
            </a:srgbClr>
          </a:solidFill>
          <a:ln w="12700">
            <a:noFill/>
            <a:prstDash val="solid"/>
          </a:ln>
        </p:spPr>
      </p:sp>
      <p:sp>
        <p:nvSpPr>
          <p:cNvPr id="101" name="Shape 6"/>
          <p:cNvSpPr/>
          <p:nvPr/>
        </p:nvSpPr>
        <p:spPr>
          <a:xfrm>
            <a:off x="3387269" y="2058035"/>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chemeClr val="accent2">
              <a:lumMod val="20000"/>
              <a:lumOff val="80000"/>
            </a:schemeClr>
          </a:solidFill>
        </p:spPr>
      </p:sp>
      <p:sp>
        <p:nvSpPr>
          <p:cNvPr id="102" name="Text 7"/>
          <p:cNvSpPr/>
          <p:nvPr/>
        </p:nvSpPr>
        <p:spPr>
          <a:xfrm>
            <a:off x="3336469" y="2058035"/>
            <a:ext cx="508000" cy="406400"/>
          </a:xfrm>
          <a:prstGeom prst="rect">
            <a:avLst/>
          </a:prstGeom>
          <a:noFill/>
        </p:spPr>
        <p:txBody>
          <a:bodyPr wrap="square" lIns="0" tIns="0" rIns="0" bIns="0" rtlCol="0" anchor="ctr"/>
          <a:p>
            <a:pPr algn="ctr">
              <a:lnSpc>
                <a:spcPct val="130000"/>
              </a:lnSpc>
            </a:pPr>
            <a:r>
              <a:rPr lang="en-US" sz="1600" b="1" dirty="0">
                <a:solidFill>
                  <a:srgbClr val="1A202C"/>
                </a:solidFill>
                <a:latin typeface="MiSans" pitchFamily="34" charset="-122"/>
                <a:ea typeface="MiSans" pitchFamily="34" charset="-122"/>
                <a:cs typeface="MiSans" pitchFamily="34" charset="-120"/>
              </a:rPr>
              <a:t>1</a:t>
            </a:r>
            <a:endParaRPr lang="en-US" sz="1600" dirty="0"/>
          </a:p>
        </p:txBody>
      </p:sp>
      <p:sp>
        <p:nvSpPr>
          <p:cNvPr id="103" name="Text 8"/>
          <p:cNvSpPr/>
          <p:nvPr/>
        </p:nvSpPr>
        <p:spPr>
          <a:xfrm>
            <a:off x="990600" y="2066290"/>
            <a:ext cx="2552065" cy="355600"/>
          </a:xfrm>
          <a:prstGeom prst="rect">
            <a:avLst/>
          </a:prstGeom>
          <a:noFill/>
        </p:spPr>
        <p:txBody>
          <a:bodyPr wrap="square" lIns="0" tIns="0" rIns="0" bIns="0" rtlCol="0" anchor="ctr"/>
          <a:p>
            <a:pPr>
              <a:lnSpc>
                <a:spcPct val="120000"/>
              </a:lnSpc>
            </a:pPr>
            <a:r>
              <a:rPr lang="en-US" sz="1600" b="1" dirty="0">
                <a:solidFill>
                  <a:schemeClr val="tx1"/>
                </a:solidFill>
                <a:latin typeface="MiSans" pitchFamily="34" charset="-122"/>
                <a:ea typeface="MiSans" pitchFamily="34" charset="-122"/>
                <a:cs typeface="MiSans" pitchFamily="34" charset="-120"/>
              </a:rPr>
              <a:t>生产排程优化</a:t>
            </a:r>
            <a:endParaRPr lang="en-US" sz="1600" b="1" dirty="0">
              <a:solidFill>
                <a:schemeClr val="tx1"/>
              </a:solidFill>
              <a:latin typeface="MiSans" pitchFamily="34" charset="-122"/>
              <a:ea typeface="MiSans" pitchFamily="34" charset="-122"/>
              <a:cs typeface="MiSans" pitchFamily="34" charset="-120"/>
            </a:endParaRPr>
          </a:p>
        </p:txBody>
      </p:sp>
      <p:sp>
        <p:nvSpPr>
          <p:cNvPr id="104" name="Text 9"/>
          <p:cNvSpPr/>
          <p:nvPr/>
        </p:nvSpPr>
        <p:spPr>
          <a:xfrm>
            <a:off x="896620" y="1958340"/>
            <a:ext cx="3074670" cy="2209800"/>
          </a:xfrm>
          <a:prstGeom prst="rect">
            <a:avLst/>
          </a:prstGeom>
          <a:noFill/>
        </p:spPr>
        <p:txBody>
          <a:bodyPr wrap="square" lIns="0" tIns="0" rIns="0" bIns="0" rtlCol="0" anchor="ctr"/>
          <a:p>
            <a:pPr>
              <a:lnSpc>
                <a:spcPct val="140000"/>
              </a:lnSpc>
            </a:pPr>
            <a:r>
              <a:rPr lang="en-US" sz="1200" dirty="0">
                <a:solidFill>
                  <a:schemeClr val="tx1"/>
                </a:solidFill>
                <a:latin typeface="MiSans" pitchFamily="34" charset="-122"/>
                <a:ea typeface="MiSans" pitchFamily="34" charset="-122"/>
                <a:cs typeface="MiSans" pitchFamily="34" charset="-120"/>
              </a:rPr>
              <a:t>最大化工厂A/B两种产品的利润,受限于机器与人工工时约束。模型准确识别决策变量、目标函数和约束条件,生成正确的线性规划代码并成功求解。</a:t>
            </a:r>
            <a:endParaRPr lang="en-US" sz="1200" dirty="0">
              <a:solidFill>
                <a:schemeClr val="tx1"/>
              </a:solidFill>
              <a:latin typeface="MiSans" pitchFamily="34" charset="-122"/>
              <a:ea typeface="MiSans" pitchFamily="34" charset="-122"/>
              <a:cs typeface="MiSans" pitchFamily="34" charset="-120"/>
            </a:endParaRPr>
          </a:p>
        </p:txBody>
      </p:sp>
      <p:sp>
        <p:nvSpPr>
          <p:cNvPr id="105" name="Shape 10"/>
          <p:cNvSpPr/>
          <p:nvPr/>
        </p:nvSpPr>
        <p:spPr>
          <a:xfrm>
            <a:off x="1104265" y="4147820"/>
            <a:ext cx="2672715" cy="934085"/>
          </a:xfrm>
          <a:custGeom>
            <a:avLst/>
            <a:gdLst/>
            <a:ahLst/>
            <a:cxnLst/>
            <a:rect l="l" t="t" r="r" b="b"/>
            <a:pathLst>
              <a:path w="4368800" h="1282700">
                <a:moveTo>
                  <a:pt x="101603" y="0"/>
                </a:moveTo>
                <a:lnTo>
                  <a:pt x="4267197" y="0"/>
                </a:lnTo>
                <a:cubicBezTo>
                  <a:pt x="4323311" y="0"/>
                  <a:pt x="4368800" y="45489"/>
                  <a:pt x="4368800" y="101603"/>
                </a:cubicBezTo>
                <a:lnTo>
                  <a:pt x="4368800" y="1181097"/>
                </a:lnTo>
                <a:cubicBezTo>
                  <a:pt x="4368800" y="1237211"/>
                  <a:pt x="4323311" y="1282700"/>
                  <a:pt x="4267197" y="1282700"/>
                </a:cubicBezTo>
                <a:lnTo>
                  <a:pt x="101603" y="1282700"/>
                </a:lnTo>
                <a:cubicBezTo>
                  <a:pt x="45489" y="1282700"/>
                  <a:pt x="0" y="1237211"/>
                  <a:pt x="0" y="1181097"/>
                </a:cubicBezTo>
                <a:lnTo>
                  <a:pt x="0" y="101603"/>
                </a:lnTo>
                <a:cubicBezTo>
                  <a:pt x="0" y="45527"/>
                  <a:pt x="45527" y="0"/>
                  <a:pt x="101603" y="0"/>
                </a:cubicBezTo>
                <a:close/>
              </a:path>
            </a:pathLst>
          </a:custGeom>
          <a:solidFill>
            <a:schemeClr val="accent2">
              <a:lumMod val="20000"/>
              <a:lumOff val="80000"/>
            </a:schemeClr>
          </a:solidFill>
          <a:ln w="12700">
            <a:noFill/>
            <a:prstDash val="solid"/>
          </a:ln>
        </p:spPr>
      </p:sp>
      <p:sp>
        <p:nvSpPr>
          <p:cNvPr id="106" name="Text 11"/>
          <p:cNvSpPr/>
          <p:nvPr/>
        </p:nvSpPr>
        <p:spPr>
          <a:xfrm>
            <a:off x="1122680" y="4262120"/>
            <a:ext cx="2632710" cy="254000"/>
          </a:xfrm>
          <a:prstGeom prst="rect">
            <a:avLst/>
          </a:prstGeom>
          <a:noFill/>
        </p:spPr>
        <p:txBody>
          <a:bodyPr wrap="square" lIns="0" tIns="0" rIns="0" bIns="0" rtlCol="0" anchor="ctr"/>
          <a:p>
            <a:pPr algn="ctr">
              <a:lnSpc>
                <a:spcPct val="120000"/>
              </a:lnSpc>
            </a:pPr>
            <a:r>
              <a:rPr lang="zh-CN" altLang="en-US" sz="1000" dirty="0">
                <a:solidFill>
                  <a:schemeClr val="tx1"/>
                </a:solidFill>
                <a:latin typeface="MiSans" pitchFamily="34" charset="-122"/>
                <a:ea typeface="MiSans" pitchFamily="34" charset="-122"/>
                <a:cs typeface="MiSans" pitchFamily="34" charset="-120"/>
              </a:rPr>
              <a:t>输出</a:t>
            </a:r>
            <a:r>
              <a:rPr lang="en-US" sz="1000" dirty="0">
                <a:solidFill>
                  <a:schemeClr val="tx1"/>
                </a:solidFill>
                <a:latin typeface="MiSans" pitchFamily="34" charset="-122"/>
                <a:ea typeface="MiSans" pitchFamily="34" charset="-122"/>
                <a:cs typeface="MiSans" pitchFamily="34" charset="-120"/>
              </a:rPr>
              <a:t>结果</a:t>
            </a:r>
            <a:endParaRPr lang="en-US" sz="1000" dirty="0">
              <a:solidFill>
                <a:schemeClr val="tx1"/>
              </a:solidFill>
              <a:latin typeface="MiSans" pitchFamily="34" charset="-122"/>
              <a:ea typeface="MiSans" pitchFamily="34" charset="-122"/>
              <a:cs typeface="MiSans" pitchFamily="34" charset="-120"/>
            </a:endParaRPr>
          </a:p>
        </p:txBody>
      </p:sp>
      <p:sp>
        <p:nvSpPr>
          <p:cNvPr id="107" name="Text 12"/>
          <p:cNvSpPr/>
          <p:nvPr/>
        </p:nvSpPr>
        <p:spPr>
          <a:xfrm>
            <a:off x="1090930" y="4437380"/>
            <a:ext cx="2672715" cy="406400"/>
          </a:xfrm>
          <a:prstGeom prst="rect">
            <a:avLst/>
          </a:prstGeom>
          <a:noFill/>
        </p:spPr>
        <p:txBody>
          <a:bodyPr wrap="square" lIns="0" tIns="0" rIns="0" bIns="0" rtlCol="0" anchor="ctr"/>
          <a:p>
            <a:pPr algn="ctr">
              <a:lnSpc>
                <a:spcPct val="110000"/>
              </a:lnSpc>
            </a:pPr>
            <a:r>
              <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200.0</a:t>
            </a:r>
            <a:endPar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108" name="Text 13"/>
          <p:cNvSpPr/>
          <p:nvPr/>
        </p:nvSpPr>
        <p:spPr>
          <a:xfrm>
            <a:off x="1120775" y="4772660"/>
            <a:ext cx="2624455" cy="203200"/>
          </a:xfrm>
          <a:prstGeom prst="rect">
            <a:avLst/>
          </a:prstGeom>
          <a:noFill/>
        </p:spPr>
        <p:txBody>
          <a:bodyPr wrap="square" lIns="0" tIns="0" rIns="0" bIns="0" rtlCol="0" anchor="ctr"/>
          <a:p>
            <a:pPr algn="ctr">
              <a:lnSpc>
                <a:spcPct val="110000"/>
              </a:lnSpc>
            </a:pPr>
            <a:r>
              <a:rPr lang="en-US" sz="1200" b="1" dirty="0">
                <a:solidFill>
                  <a:schemeClr val="accent6">
                    <a:lumMod val="60000"/>
                    <a:lumOff val="40000"/>
                  </a:schemeClr>
                </a:solidFill>
                <a:latin typeface="MiSans" pitchFamily="34" charset="-122"/>
                <a:ea typeface="MiSans" pitchFamily="34" charset="-122"/>
                <a:cs typeface="MiSans" pitchFamily="34" charset="-120"/>
              </a:rPr>
              <a:t>✓ Correct</a:t>
            </a:r>
            <a:endParaRPr lang="en-US" sz="1200" b="1" dirty="0">
              <a:solidFill>
                <a:schemeClr val="accent6">
                  <a:lumMod val="60000"/>
                  <a:lumOff val="40000"/>
                </a:schemeClr>
              </a:solidFill>
              <a:latin typeface="MiSans" pitchFamily="34" charset="-122"/>
              <a:ea typeface="MiSans" pitchFamily="34" charset="-122"/>
              <a:cs typeface="MiSans" pitchFamily="34" charset="-120"/>
            </a:endParaRPr>
          </a:p>
        </p:txBody>
      </p:sp>
      <p:sp>
        <p:nvSpPr>
          <p:cNvPr id="109" name="Shape 14"/>
          <p:cNvSpPr/>
          <p:nvPr/>
        </p:nvSpPr>
        <p:spPr>
          <a:xfrm>
            <a:off x="4474210" y="1840230"/>
            <a:ext cx="3354070" cy="3460750"/>
          </a:xfrm>
          <a:custGeom>
            <a:avLst/>
            <a:gdLst/>
            <a:ahLst/>
            <a:cxnLst/>
            <a:rect l="l" t="t" r="r" b="b"/>
            <a:pathLst>
              <a:path w="4902200" h="5245100">
                <a:moveTo>
                  <a:pt x="152409" y="0"/>
                </a:moveTo>
                <a:lnTo>
                  <a:pt x="4749791" y="0"/>
                </a:lnTo>
                <a:cubicBezTo>
                  <a:pt x="4833964" y="0"/>
                  <a:pt x="4902200" y="68236"/>
                  <a:pt x="4902200" y="152409"/>
                </a:cubicBezTo>
                <a:lnTo>
                  <a:pt x="4902200" y="5092691"/>
                </a:lnTo>
                <a:cubicBezTo>
                  <a:pt x="4902200" y="5176864"/>
                  <a:pt x="4833964" y="5245100"/>
                  <a:pt x="4749791" y="5245100"/>
                </a:cubicBezTo>
                <a:lnTo>
                  <a:pt x="152409" y="5245100"/>
                </a:lnTo>
                <a:cubicBezTo>
                  <a:pt x="68236" y="5245100"/>
                  <a:pt x="0" y="5176864"/>
                  <a:pt x="0" y="5092691"/>
                </a:cubicBezTo>
                <a:lnTo>
                  <a:pt x="0" y="152409"/>
                </a:lnTo>
                <a:cubicBezTo>
                  <a:pt x="0" y="68236"/>
                  <a:pt x="68236" y="0"/>
                  <a:pt x="152409" y="0"/>
                </a:cubicBezTo>
                <a:close/>
              </a:path>
            </a:pathLst>
          </a:custGeom>
          <a:solidFill>
            <a:srgbClr val="D45E4C">
              <a:alpha val="30000"/>
            </a:srgbClr>
          </a:solidFill>
          <a:ln w="12700">
            <a:noFill/>
            <a:prstDash val="solid"/>
          </a:ln>
        </p:spPr>
      </p:sp>
      <p:sp>
        <p:nvSpPr>
          <p:cNvPr id="112" name="Shape 17"/>
          <p:cNvSpPr/>
          <p:nvPr/>
        </p:nvSpPr>
        <p:spPr>
          <a:xfrm>
            <a:off x="7036792" y="204216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chemeClr val="accent2">
              <a:lumMod val="20000"/>
              <a:lumOff val="80000"/>
            </a:schemeClr>
          </a:solidFill>
        </p:spPr>
      </p:sp>
      <p:sp>
        <p:nvSpPr>
          <p:cNvPr id="113" name="Text 18"/>
          <p:cNvSpPr/>
          <p:nvPr/>
        </p:nvSpPr>
        <p:spPr>
          <a:xfrm>
            <a:off x="6985992" y="2042160"/>
            <a:ext cx="508000" cy="406400"/>
          </a:xfrm>
          <a:prstGeom prst="rect">
            <a:avLst/>
          </a:prstGeom>
          <a:noFill/>
        </p:spPr>
        <p:txBody>
          <a:bodyPr wrap="square" lIns="0" tIns="0" rIns="0" bIns="0" rtlCol="0" anchor="ctr"/>
          <a:p>
            <a:pPr algn="ctr">
              <a:lnSpc>
                <a:spcPct val="130000"/>
              </a:lnSpc>
            </a:pPr>
            <a:r>
              <a:rPr lang="en-US" sz="1600" b="1" dirty="0">
                <a:solidFill>
                  <a:srgbClr val="1A202C"/>
                </a:solidFill>
                <a:latin typeface="MiSans" pitchFamily="34" charset="-122"/>
                <a:ea typeface="MiSans" pitchFamily="34" charset="-122"/>
                <a:cs typeface="MiSans" pitchFamily="34" charset="-120"/>
              </a:rPr>
              <a:t>2</a:t>
            </a:r>
            <a:endParaRPr lang="en-US" sz="1600" dirty="0"/>
          </a:p>
        </p:txBody>
      </p:sp>
      <p:sp>
        <p:nvSpPr>
          <p:cNvPr id="114" name="Text 19"/>
          <p:cNvSpPr/>
          <p:nvPr/>
        </p:nvSpPr>
        <p:spPr>
          <a:xfrm>
            <a:off x="4726305" y="2042160"/>
            <a:ext cx="2552065" cy="355600"/>
          </a:xfrm>
          <a:prstGeom prst="rect">
            <a:avLst/>
          </a:prstGeom>
          <a:noFill/>
        </p:spPr>
        <p:txBody>
          <a:bodyPr wrap="square" lIns="0" tIns="0" rIns="0" bIns="0" rtlCol="0" anchor="ctr"/>
          <a:p>
            <a:pPr>
              <a:lnSpc>
                <a:spcPct val="120000"/>
              </a:lnSpc>
            </a:pPr>
            <a:r>
              <a:rPr lang="en-US" sz="1600" b="1" dirty="0">
                <a:solidFill>
                  <a:schemeClr val="tx1"/>
                </a:solidFill>
                <a:latin typeface="MiSans" pitchFamily="34" charset="-122"/>
                <a:ea typeface="MiSans" pitchFamily="34" charset="-122"/>
                <a:cs typeface="MiSans" pitchFamily="34" charset="-120"/>
              </a:rPr>
              <a:t>物流运输规划</a:t>
            </a:r>
            <a:endParaRPr lang="en-US" sz="1600" b="1" dirty="0">
              <a:solidFill>
                <a:schemeClr val="tx1"/>
              </a:solidFill>
              <a:latin typeface="MiSans" pitchFamily="34" charset="-122"/>
              <a:ea typeface="MiSans" pitchFamily="34" charset="-122"/>
              <a:cs typeface="MiSans" pitchFamily="34" charset="-120"/>
            </a:endParaRPr>
          </a:p>
        </p:txBody>
      </p:sp>
      <p:sp>
        <p:nvSpPr>
          <p:cNvPr id="115" name="Text 20"/>
          <p:cNvSpPr/>
          <p:nvPr/>
        </p:nvSpPr>
        <p:spPr>
          <a:xfrm>
            <a:off x="4613910" y="1946910"/>
            <a:ext cx="3074670" cy="2209800"/>
          </a:xfrm>
          <a:prstGeom prst="rect">
            <a:avLst/>
          </a:prstGeom>
          <a:noFill/>
        </p:spPr>
        <p:txBody>
          <a:bodyPr wrap="square" lIns="0" tIns="0" rIns="0" bIns="0" rtlCol="0" anchor="ctr"/>
          <a:p>
            <a:pPr>
              <a:lnSpc>
                <a:spcPct val="140000"/>
              </a:lnSpc>
            </a:pPr>
            <a:r>
              <a:rPr lang="en-US" sz="1200" dirty="0">
                <a:solidFill>
                  <a:schemeClr val="tx1"/>
                </a:solidFill>
                <a:latin typeface="MiSans" pitchFamily="34" charset="-122"/>
                <a:ea typeface="MiSans" pitchFamily="34" charset="-122"/>
                <a:cs typeface="MiSans" pitchFamily="34" charset="-120"/>
              </a:rPr>
              <a:t>3个仓库至4个客户的货物分配问题,目标是最小化运输总成本。模型正确处理运输成本矩阵,构建运输问题模型并找到全局最优解。</a:t>
            </a:r>
            <a:endParaRPr lang="en-US" sz="1200" dirty="0">
              <a:solidFill>
                <a:schemeClr val="tx1"/>
              </a:solidFill>
              <a:latin typeface="MiSans" pitchFamily="34" charset="-122"/>
              <a:ea typeface="MiSans" pitchFamily="34" charset="-122"/>
              <a:cs typeface="MiSans" pitchFamily="34" charset="-120"/>
            </a:endParaRPr>
          </a:p>
        </p:txBody>
      </p:sp>
      <p:sp>
        <p:nvSpPr>
          <p:cNvPr id="116" name="Shape 21"/>
          <p:cNvSpPr/>
          <p:nvPr/>
        </p:nvSpPr>
        <p:spPr>
          <a:xfrm>
            <a:off x="4821555" y="4150360"/>
            <a:ext cx="2672715" cy="934085"/>
          </a:xfrm>
          <a:custGeom>
            <a:avLst/>
            <a:gdLst/>
            <a:ahLst/>
            <a:cxnLst/>
            <a:rect l="l" t="t" r="r" b="b"/>
            <a:pathLst>
              <a:path w="4368800" h="1282700">
                <a:moveTo>
                  <a:pt x="101603" y="0"/>
                </a:moveTo>
                <a:lnTo>
                  <a:pt x="4267197" y="0"/>
                </a:lnTo>
                <a:cubicBezTo>
                  <a:pt x="4323311" y="0"/>
                  <a:pt x="4368800" y="45489"/>
                  <a:pt x="4368800" y="101603"/>
                </a:cubicBezTo>
                <a:lnTo>
                  <a:pt x="4368800" y="1181097"/>
                </a:lnTo>
                <a:cubicBezTo>
                  <a:pt x="4368800" y="1237211"/>
                  <a:pt x="4323311" y="1282700"/>
                  <a:pt x="4267197" y="1282700"/>
                </a:cubicBezTo>
                <a:lnTo>
                  <a:pt x="101603" y="1282700"/>
                </a:lnTo>
                <a:cubicBezTo>
                  <a:pt x="45489" y="1282700"/>
                  <a:pt x="0" y="1237211"/>
                  <a:pt x="0" y="1181097"/>
                </a:cubicBezTo>
                <a:lnTo>
                  <a:pt x="0" y="101603"/>
                </a:lnTo>
                <a:cubicBezTo>
                  <a:pt x="0" y="45527"/>
                  <a:pt x="45527" y="0"/>
                  <a:pt x="101603" y="0"/>
                </a:cubicBezTo>
                <a:close/>
              </a:path>
            </a:pathLst>
          </a:custGeom>
          <a:solidFill>
            <a:schemeClr val="accent2">
              <a:lumMod val="20000"/>
              <a:lumOff val="80000"/>
            </a:schemeClr>
          </a:solidFill>
          <a:ln w="12700">
            <a:noFill/>
            <a:prstDash val="solid"/>
          </a:ln>
        </p:spPr>
      </p:sp>
      <p:sp>
        <p:nvSpPr>
          <p:cNvPr id="117" name="Text 22"/>
          <p:cNvSpPr/>
          <p:nvPr/>
        </p:nvSpPr>
        <p:spPr>
          <a:xfrm>
            <a:off x="4861560" y="4286250"/>
            <a:ext cx="2632710" cy="254000"/>
          </a:xfrm>
          <a:prstGeom prst="rect">
            <a:avLst/>
          </a:prstGeom>
          <a:noFill/>
        </p:spPr>
        <p:txBody>
          <a:bodyPr wrap="square" lIns="0" tIns="0" rIns="0" bIns="0" rtlCol="0" anchor="ctr"/>
          <a:p>
            <a:pPr algn="ctr">
              <a:lnSpc>
                <a:spcPct val="120000"/>
              </a:lnSpc>
            </a:pPr>
            <a:r>
              <a:rPr lang="zh-CN" altLang="en-US" sz="1000" dirty="0">
                <a:solidFill>
                  <a:schemeClr val="tx1"/>
                </a:solidFill>
                <a:latin typeface="MiSans" pitchFamily="34" charset="-122"/>
                <a:ea typeface="MiSans" pitchFamily="34" charset="-122"/>
                <a:cs typeface="MiSans" pitchFamily="34" charset="-120"/>
              </a:rPr>
              <a:t>输出</a:t>
            </a:r>
            <a:r>
              <a:rPr lang="en-US" sz="1000" dirty="0">
                <a:solidFill>
                  <a:schemeClr val="tx1"/>
                </a:solidFill>
                <a:latin typeface="MiSans" pitchFamily="34" charset="-122"/>
                <a:ea typeface="MiSans" pitchFamily="34" charset="-122"/>
                <a:cs typeface="MiSans" pitchFamily="34" charset="-120"/>
              </a:rPr>
              <a:t>结果</a:t>
            </a:r>
            <a:endParaRPr lang="en-US" sz="1000" dirty="0">
              <a:solidFill>
                <a:schemeClr val="tx1"/>
              </a:solidFill>
              <a:latin typeface="MiSans" pitchFamily="34" charset="-122"/>
              <a:ea typeface="MiSans" pitchFamily="34" charset="-122"/>
              <a:cs typeface="MiSans" pitchFamily="34" charset="-120"/>
            </a:endParaRPr>
          </a:p>
        </p:txBody>
      </p:sp>
      <p:sp>
        <p:nvSpPr>
          <p:cNvPr id="118" name="Text 23"/>
          <p:cNvSpPr/>
          <p:nvPr/>
        </p:nvSpPr>
        <p:spPr>
          <a:xfrm>
            <a:off x="4829810" y="4461510"/>
            <a:ext cx="2672715" cy="406400"/>
          </a:xfrm>
          <a:prstGeom prst="rect">
            <a:avLst/>
          </a:prstGeom>
          <a:noFill/>
        </p:spPr>
        <p:txBody>
          <a:bodyPr wrap="square" lIns="0" tIns="0" rIns="0" bIns="0" rtlCol="0" anchor="ctr"/>
          <a:p>
            <a:pPr algn="ctr">
              <a:lnSpc>
                <a:spcPct val="110000"/>
              </a:lnSpc>
            </a:pPr>
            <a:r>
              <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420.0</a:t>
            </a:r>
            <a:endPar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119" name="Text 24"/>
          <p:cNvSpPr/>
          <p:nvPr/>
        </p:nvSpPr>
        <p:spPr>
          <a:xfrm>
            <a:off x="4859655" y="4796790"/>
            <a:ext cx="2624455" cy="203200"/>
          </a:xfrm>
          <a:prstGeom prst="rect">
            <a:avLst/>
          </a:prstGeom>
          <a:noFill/>
        </p:spPr>
        <p:txBody>
          <a:bodyPr wrap="square" lIns="0" tIns="0" rIns="0" bIns="0" rtlCol="0" anchor="ctr"/>
          <a:p>
            <a:pPr algn="ctr">
              <a:lnSpc>
                <a:spcPct val="110000"/>
              </a:lnSpc>
            </a:pPr>
            <a:r>
              <a:rPr lang="en-US" sz="1200" b="1" dirty="0">
                <a:solidFill>
                  <a:schemeClr val="accent6">
                    <a:lumMod val="60000"/>
                    <a:lumOff val="40000"/>
                  </a:schemeClr>
                </a:solidFill>
                <a:latin typeface="MiSans" pitchFamily="34" charset="-122"/>
                <a:ea typeface="MiSans" pitchFamily="34" charset="-122"/>
                <a:cs typeface="MiSans" pitchFamily="34" charset="-120"/>
              </a:rPr>
              <a:t>✓ Correct</a:t>
            </a:r>
            <a:endParaRPr lang="en-US" sz="1200" b="1" dirty="0">
              <a:solidFill>
                <a:schemeClr val="accent6">
                  <a:lumMod val="60000"/>
                  <a:lumOff val="40000"/>
                </a:schemeClr>
              </a:solidFill>
              <a:latin typeface="MiSans" pitchFamily="34" charset="-122"/>
              <a:ea typeface="MiSans" pitchFamily="34" charset="-122"/>
              <a:cs typeface="MiSans" pitchFamily="34" charset="-120"/>
            </a:endParaRPr>
          </a:p>
        </p:txBody>
      </p:sp>
      <p:sp>
        <p:nvSpPr>
          <p:cNvPr id="120" name="Shape 25"/>
          <p:cNvSpPr/>
          <p:nvPr/>
        </p:nvSpPr>
        <p:spPr>
          <a:xfrm>
            <a:off x="8191500" y="1839595"/>
            <a:ext cx="3354070" cy="3460750"/>
          </a:xfrm>
          <a:custGeom>
            <a:avLst/>
            <a:gdLst/>
            <a:ahLst/>
            <a:cxnLst/>
            <a:rect l="l" t="t" r="r" b="b"/>
            <a:pathLst>
              <a:path w="4902200" h="5245100">
                <a:moveTo>
                  <a:pt x="152409" y="0"/>
                </a:moveTo>
                <a:lnTo>
                  <a:pt x="4749791" y="0"/>
                </a:lnTo>
                <a:cubicBezTo>
                  <a:pt x="4833964" y="0"/>
                  <a:pt x="4902200" y="68236"/>
                  <a:pt x="4902200" y="152409"/>
                </a:cubicBezTo>
                <a:lnTo>
                  <a:pt x="4902200" y="5092691"/>
                </a:lnTo>
                <a:cubicBezTo>
                  <a:pt x="4902200" y="5176864"/>
                  <a:pt x="4833964" y="5245100"/>
                  <a:pt x="4749791" y="5245100"/>
                </a:cubicBezTo>
                <a:lnTo>
                  <a:pt x="152409" y="5245100"/>
                </a:lnTo>
                <a:cubicBezTo>
                  <a:pt x="68236" y="5245100"/>
                  <a:pt x="0" y="5176864"/>
                  <a:pt x="0" y="5092691"/>
                </a:cubicBezTo>
                <a:lnTo>
                  <a:pt x="0" y="152409"/>
                </a:lnTo>
                <a:cubicBezTo>
                  <a:pt x="0" y="68236"/>
                  <a:pt x="68236" y="0"/>
                  <a:pt x="152409" y="0"/>
                </a:cubicBezTo>
                <a:close/>
              </a:path>
            </a:pathLst>
          </a:custGeom>
          <a:solidFill>
            <a:srgbClr val="D45E4C">
              <a:alpha val="30000"/>
            </a:srgbClr>
          </a:solidFill>
          <a:ln w="12700">
            <a:noFill/>
            <a:prstDash val="solid"/>
          </a:ln>
        </p:spPr>
      </p:sp>
      <p:sp>
        <p:nvSpPr>
          <p:cNvPr id="123" name="Shape 28"/>
          <p:cNvSpPr/>
          <p:nvPr/>
        </p:nvSpPr>
        <p:spPr>
          <a:xfrm>
            <a:off x="10920631" y="2046605"/>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chemeClr val="accent2">
              <a:lumMod val="20000"/>
              <a:lumOff val="80000"/>
            </a:schemeClr>
          </a:solidFill>
        </p:spPr>
      </p:sp>
      <p:sp>
        <p:nvSpPr>
          <p:cNvPr id="124" name="Text 29"/>
          <p:cNvSpPr/>
          <p:nvPr/>
        </p:nvSpPr>
        <p:spPr>
          <a:xfrm>
            <a:off x="10869831" y="2046605"/>
            <a:ext cx="508000" cy="406400"/>
          </a:xfrm>
          <a:prstGeom prst="rect">
            <a:avLst/>
          </a:prstGeom>
          <a:noFill/>
        </p:spPr>
        <p:txBody>
          <a:bodyPr wrap="square" lIns="0" tIns="0" rIns="0" bIns="0" rtlCol="0" anchor="ctr"/>
          <a:p>
            <a:pPr algn="ctr">
              <a:lnSpc>
                <a:spcPct val="130000"/>
              </a:lnSpc>
            </a:pPr>
            <a:r>
              <a:rPr lang="en-US" sz="1600" b="1" dirty="0">
                <a:solidFill>
                  <a:srgbClr val="1A202C"/>
                </a:solidFill>
                <a:latin typeface="MiSans" pitchFamily="34" charset="-122"/>
                <a:ea typeface="MiSans" pitchFamily="34" charset="-122"/>
                <a:cs typeface="MiSans" pitchFamily="34" charset="-120"/>
              </a:rPr>
              <a:t>3</a:t>
            </a:r>
            <a:endParaRPr lang="en-US" sz="1600" dirty="0"/>
          </a:p>
        </p:txBody>
      </p:sp>
      <p:sp>
        <p:nvSpPr>
          <p:cNvPr id="125" name="Text 30"/>
          <p:cNvSpPr/>
          <p:nvPr/>
        </p:nvSpPr>
        <p:spPr>
          <a:xfrm>
            <a:off x="8368665" y="2058670"/>
            <a:ext cx="2552065" cy="355600"/>
          </a:xfrm>
          <a:prstGeom prst="rect">
            <a:avLst/>
          </a:prstGeom>
          <a:noFill/>
        </p:spPr>
        <p:txBody>
          <a:bodyPr wrap="square" lIns="0" tIns="0" rIns="0" bIns="0" rtlCol="0" anchor="ctr"/>
          <a:p>
            <a:pPr>
              <a:lnSpc>
                <a:spcPct val="120000"/>
              </a:lnSpc>
            </a:pPr>
            <a:r>
              <a:rPr lang="en-US" sz="1600" b="1" dirty="0">
                <a:solidFill>
                  <a:schemeClr val="tx1"/>
                </a:solidFill>
                <a:latin typeface="MiSans" pitchFamily="34" charset="-122"/>
                <a:ea typeface="MiSans" pitchFamily="34" charset="-122"/>
                <a:cs typeface="MiSans" pitchFamily="34" charset="-120"/>
              </a:rPr>
              <a:t>背包问题 (Case A)</a:t>
            </a:r>
            <a:endParaRPr lang="en-US" sz="1600" b="1" dirty="0">
              <a:solidFill>
                <a:schemeClr val="tx1"/>
              </a:solidFill>
              <a:latin typeface="MiSans" pitchFamily="34" charset="-122"/>
              <a:ea typeface="MiSans" pitchFamily="34" charset="-122"/>
              <a:cs typeface="MiSans" pitchFamily="34" charset="-120"/>
            </a:endParaRPr>
          </a:p>
        </p:txBody>
      </p:sp>
      <p:sp>
        <p:nvSpPr>
          <p:cNvPr id="126" name="Text 31"/>
          <p:cNvSpPr/>
          <p:nvPr/>
        </p:nvSpPr>
        <p:spPr>
          <a:xfrm>
            <a:off x="8331200" y="1946275"/>
            <a:ext cx="3074670" cy="2209800"/>
          </a:xfrm>
          <a:prstGeom prst="rect">
            <a:avLst/>
          </a:prstGeom>
          <a:noFill/>
        </p:spPr>
        <p:txBody>
          <a:bodyPr wrap="square" lIns="0" tIns="0" rIns="0" bIns="0" rtlCol="0" anchor="ctr"/>
          <a:p>
            <a:pPr>
              <a:lnSpc>
                <a:spcPct val="140000"/>
              </a:lnSpc>
            </a:pPr>
            <a:r>
              <a:rPr lang="en-US" sz="1200" dirty="0">
                <a:solidFill>
                  <a:schemeClr val="tx1"/>
                </a:solidFill>
                <a:latin typeface="MiSans" pitchFamily="34" charset="-122"/>
                <a:ea typeface="MiSans" pitchFamily="34" charset="-122"/>
                <a:cs typeface="MiSans" pitchFamily="34" charset="-120"/>
              </a:rPr>
              <a:t>5个物品在容量10的限制下选择最优组合。模型正确构建0-1整数规划模型,准确表示物品重量和价值约束,求得全局最优解。</a:t>
            </a:r>
            <a:endParaRPr lang="en-US" sz="1200" dirty="0">
              <a:solidFill>
                <a:schemeClr val="tx1"/>
              </a:solidFill>
              <a:latin typeface="MiSans" pitchFamily="34" charset="-122"/>
              <a:ea typeface="MiSans" pitchFamily="34" charset="-122"/>
              <a:cs typeface="MiSans" pitchFamily="34" charset="-120"/>
            </a:endParaRPr>
          </a:p>
        </p:txBody>
      </p:sp>
      <p:sp>
        <p:nvSpPr>
          <p:cNvPr id="127" name="Shape 32"/>
          <p:cNvSpPr/>
          <p:nvPr/>
        </p:nvSpPr>
        <p:spPr>
          <a:xfrm>
            <a:off x="8538845" y="4150360"/>
            <a:ext cx="2672715" cy="934085"/>
          </a:xfrm>
          <a:custGeom>
            <a:avLst/>
            <a:gdLst/>
            <a:ahLst/>
            <a:cxnLst/>
            <a:rect l="l" t="t" r="r" b="b"/>
            <a:pathLst>
              <a:path w="4368800" h="1282700">
                <a:moveTo>
                  <a:pt x="101603" y="0"/>
                </a:moveTo>
                <a:lnTo>
                  <a:pt x="4267197" y="0"/>
                </a:lnTo>
                <a:cubicBezTo>
                  <a:pt x="4323311" y="0"/>
                  <a:pt x="4368800" y="45489"/>
                  <a:pt x="4368800" y="101603"/>
                </a:cubicBezTo>
                <a:lnTo>
                  <a:pt x="4368800" y="1181097"/>
                </a:lnTo>
                <a:cubicBezTo>
                  <a:pt x="4368800" y="1237211"/>
                  <a:pt x="4323311" y="1282700"/>
                  <a:pt x="4267197" y="1282700"/>
                </a:cubicBezTo>
                <a:lnTo>
                  <a:pt x="101603" y="1282700"/>
                </a:lnTo>
                <a:cubicBezTo>
                  <a:pt x="45489" y="1282700"/>
                  <a:pt x="0" y="1237211"/>
                  <a:pt x="0" y="1181097"/>
                </a:cubicBezTo>
                <a:lnTo>
                  <a:pt x="0" y="101603"/>
                </a:lnTo>
                <a:cubicBezTo>
                  <a:pt x="0" y="45527"/>
                  <a:pt x="45527" y="0"/>
                  <a:pt x="101603" y="0"/>
                </a:cubicBezTo>
                <a:close/>
              </a:path>
            </a:pathLst>
          </a:custGeom>
          <a:solidFill>
            <a:schemeClr val="accent2">
              <a:lumMod val="20000"/>
              <a:lumOff val="80000"/>
            </a:schemeClr>
          </a:solidFill>
          <a:ln w="12700">
            <a:noFill/>
            <a:prstDash val="solid"/>
          </a:ln>
        </p:spPr>
      </p:sp>
      <p:sp>
        <p:nvSpPr>
          <p:cNvPr id="128" name="Text 33"/>
          <p:cNvSpPr/>
          <p:nvPr/>
        </p:nvSpPr>
        <p:spPr>
          <a:xfrm>
            <a:off x="8570595" y="4272915"/>
            <a:ext cx="2632710" cy="254000"/>
          </a:xfrm>
          <a:prstGeom prst="rect">
            <a:avLst/>
          </a:prstGeom>
          <a:noFill/>
        </p:spPr>
        <p:txBody>
          <a:bodyPr wrap="square" lIns="0" tIns="0" rIns="0" bIns="0" rtlCol="0" anchor="ctr"/>
          <a:p>
            <a:pPr algn="ctr">
              <a:lnSpc>
                <a:spcPct val="120000"/>
              </a:lnSpc>
            </a:pPr>
            <a:r>
              <a:rPr lang="zh-CN" altLang="en-US" sz="1000" dirty="0">
                <a:solidFill>
                  <a:schemeClr val="tx1"/>
                </a:solidFill>
                <a:latin typeface="MiSans" pitchFamily="34" charset="-122"/>
                <a:ea typeface="MiSans" pitchFamily="34" charset="-122"/>
                <a:cs typeface="MiSans" pitchFamily="34" charset="-120"/>
              </a:rPr>
              <a:t>输出</a:t>
            </a:r>
            <a:r>
              <a:rPr lang="en-US" sz="1000" dirty="0">
                <a:solidFill>
                  <a:schemeClr val="tx1"/>
                </a:solidFill>
                <a:latin typeface="MiSans" pitchFamily="34" charset="-122"/>
                <a:ea typeface="MiSans" pitchFamily="34" charset="-122"/>
                <a:cs typeface="MiSans" pitchFamily="34" charset="-120"/>
              </a:rPr>
              <a:t>结果</a:t>
            </a:r>
            <a:endParaRPr lang="en-US" sz="1000" dirty="0">
              <a:solidFill>
                <a:schemeClr val="tx1"/>
              </a:solidFill>
              <a:latin typeface="MiSans" pitchFamily="34" charset="-122"/>
              <a:ea typeface="MiSans" pitchFamily="34" charset="-122"/>
              <a:cs typeface="MiSans" pitchFamily="34" charset="-120"/>
            </a:endParaRPr>
          </a:p>
        </p:txBody>
      </p:sp>
      <p:sp>
        <p:nvSpPr>
          <p:cNvPr id="129" name="Text 34"/>
          <p:cNvSpPr/>
          <p:nvPr/>
        </p:nvSpPr>
        <p:spPr>
          <a:xfrm>
            <a:off x="8538845" y="4448175"/>
            <a:ext cx="2672715" cy="406400"/>
          </a:xfrm>
          <a:prstGeom prst="rect">
            <a:avLst/>
          </a:prstGeom>
          <a:noFill/>
        </p:spPr>
        <p:txBody>
          <a:bodyPr wrap="square" lIns="0" tIns="0" rIns="0" bIns="0" rtlCol="0" anchor="ctr"/>
          <a:p>
            <a:pPr algn="ctr">
              <a:lnSpc>
                <a:spcPct val="110000"/>
              </a:lnSpc>
            </a:pPr>
            <a:r>
              <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rPr>
              <a:t>70.0</a:t>
            </a:r>
            <a:endParaRPr lang="en-US" sz="1600" b="1" dirty="0">
              <a:solidFill>
                <a:schemeClr val="tx1"/>
              </a:solidFill>
              <a:latin typeface="Noto Sans SC" panose="020B0200000000000000" pitchFamily="34" charset="-122"/>
              <a:ea typeface="Noto Sans SC" panose="020B0200000000000000" pitchFamily="34" charset="-122"/>
              <a:cs typeface="Noto Sans SC" panose="020B0200000000000000" pitchFamily="34" charset="-120"/>
            </a:endParaRPr>
          </a:p>
        </p:txBody>
      </p:sp>
      <p:sp>
        <p:nvSpPr>
          <p:cNvPr id="130" name="Text 35"/>
          <p:cNvSpPr/>
          <p:nvPr/>
        </p:nvSpPr>
        <p:spPr>
          <a:xfrm>
            <a:off x="8568690" y="4783455"/>
            <a:ext cx="2624455" cy="203200"/>
          </a:xfrm>
          <a:prstGeom prst="rect">
            <a:avLst/>
          </a:prstGeom>
          <a:noFill/>
        </p:spPr>
        <p:txBody>
          <a:bodyPr wrap="square" lIns="0" tIns="0" rIns="0" bIns="0" rtlCol="0" anchor="ctr"/>
          <a:p>
            <a:pPr algn="ctr">
              <a:lnSpc>
                <a:spcPct val="110000"/>
              </a:lnSpc>
            </a:pPr>
            <a:r>
              <a:rPr lang="en-US" sz="1200" b="1" dirty="0">
                <a:solidFill>
                  <a:schemeClr val="accent6">
                    <a:lumMod val="60000"/>
                    <a:lumOff val="40000"/>
                  </a:schemeClr>
                </a:solidFill>
                <a:latin typeface="MiSans" pitchFamily="34" charset="-122"/>
                <a:ea typeface="MiSans" pitchFamily="34" charset="-122"/>
                <a:cs typeface="MiSans" pitchFamily="34" charset="-120"/>
              </a:rPr>
              <a:t>✓ Correct</a:t>
            </a:r>
            <a:endParaRPr lang="en-US" sz="1200" b="1" dirty="0">
              <a:solidFill>
                <a:schemeClr val="accent6">
                  <a:lumMod val="60000"/>
                  <a:lumOff val="40000"/>
                </a:schemeClr>
              </a:solidFill>
              <a:latin typeface="MiSans" pitchFamily="34" charset="-122"/>
              <a:ea typeface="MiSans" pitchFamily="34" charset="-122"/>
              <a:cs typeface="MiSans" pitchFamily="34" charset="-120"/>
            </a:endParaRPr>
          </a:p>
        </p:txBody>
      </p:sp>
      <p:sp>
        <p:nvSpPr>
          <p:cNvPr id="134" name="Shape 39"/>
          <p:cNvSpPr/>
          <p:nvPr/>
        </p:nvSpPr>
        <p:spPr>
          <a:xfrm>
            <a:off x="935355" y="5861685"/>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chemeClr val="accent6">
              <a:lumMod val="60000"/>
              <a:lumOff val="40000"/>
            </a:schemeClr>
          </a:solidFill>
        </p:spPr>
      </p:sp>
      <p:sp>
        <p:nvSpPr>
          <p:cNvPr id="135" name="Text 40"/>
          <p:cNvSpPr/>
          <p:nvPr/>
        </p:nvSpPr>
        <p:spPr>
          <a:xfrm>
            <a:off x="1252855" y="5810885"/>
            <a:ext cx="2400300" cy="254000"/>
          </a:xfrm>
          <a:prstGeom prst="rect">
            <a:avLst/>
          </a:prstGeom>
          <a:noFill/>
        </p:spPr>
        <p:txBody>
          <a:bodyPr wrap="square" lIns="0" tIns="0" rIns="0" bIns="0" rtlCol="0" anchor="ctr"/>
          <a:p>
            <a:pPr>
              <a:lnSpc>
                <a:spcPct val="120000"/>
              </a:lnSpc>
            </a:pPr>
            <a:r>
              <a:rPr lang="en-US" sz="1200" dirty="0">
                <a:solidFill>
                  <a:schemeClr val="tx1"/>
                </a:solidFill>
                <a:latin typeface="MiSans" pitchFamily="34" charset="-122"/>
                <a:ea typeface="MiSans" pitchFamily="34" charset="-122"/>
                <a:cs typeface="MiSans" pitchFamily="34" charset="-120"/>
              </a:rPr>
              <a:t>准确理解问题类型和约束条件</a:t>
            </a:r>
            <a:endParaRPr lang="en-US" sz="1200" dirty="0">
              <a:solidFill>
                <a:schemeClr val="tx1"/>
              </a:solidFill>
              <a:latin typeface="MiSans" pitchFamily="34" charset="-122"/>
              <a:ea typeface="MiSans" pitchFamily="34" charset="-122"/>
              <a:cs typeface="MiSans" pitchFamily="34" charset="-120"/>
            </a:endParaRPr>
          </a:p>
        </p:txBody>
      </p:sp>
      <p:sp>
        <p:nvSpPr>
          <p:cNvPr id="136" name="Shape 41"/>
          <p:cNvSpPr/>
          <p:nvPr/>
        </p:nvSpPr>
        <p:spPr>
          <a:xfrm>
            <a:off x="4296132" y="5861685"/>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chemeClr val="accent6">
              <a:lumMod val="60000"/>
              <a:lumOff val="40000"/>
            </a:schemeClr>
          </a:solidFill>
        </p:spPr>
      </p:sp>
      <p:sp>
        <p:nvSpPr>
          <p:cNvPr id="137" name="Text 42"/>
          <p:cNvSpPr/>
          <p:nvPr/>
        </p:nvSpPr>
        <p:spPr>
          <a:xfrm>
            <a:off x="4613632" y="5810885"/>
            <a:ext cx="3746500" cy="254000"/>
          </a:xfrm>
          <a:prstGeom prst="rect">
            <a:avLst/>
          </a:prstGeom>
          <a:noFill/>
        </p:spPr>
        <p:txBody>
          <a:bodyPr wrap="square" lIns="0" tIns="0" rIns="0" bIns="0" rtlCol="0" anchor="ctr"/>
          <a:p>
            <a:pPr>
              <a:lnSpc>
                <a:spcPct val="120000"/>
              </a:lnSpc>
            </a:pPr>
            <a:r>
              <a:rPr lang="en-US" sz="1200" dirty="0">
                <a:solidFill>
                  <a:schemeClr val="tx1"/>
                </a:solidFill>
                <a:latin typeface="MiSans" pitchFamily="34" charset="-122"/>
                <a:ea typeface="MiSans" pitchFamily="34" charset="-122"/>
                <a:cs typeface="MiSans" pitchFamily="34" charset="-120"/>
              </a:rPr>
              <a:t>正确构建数学模型(决策变量、目标函数、约束)</a:t>
            </a:r>
            <a:endParaRPr lang="en-US" sz="1200" dirty="0">
              <a:solidFill>
                <a:schemeClr val="tx1"/>
              </a:solidFill>
              <a:latin typeface="MiSans" pitchFamily="34" charset="-122"/>
              <a:ea typeface="MiSans" pitchFamily="34" charset="-122"/>
              <a:cs typeface="MiSans" pitchFamily="34" charset="-120"/>
            </a:endParaRPr>
          </a:p>
        </p:txBody>
      </p:sp>
      <p:sp>
        <p:nvSpPr>
          <p:cNvPr id="138" name="Shape 43"/>
          <p:cNvSpPr/>
          <p:nvPr/>
        </p:nvSpPr>
        <p:spPr>
          <a:xfrm>
            <a:off x="8360589" y="5861685"/>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chemeClr val="accent6">
              <a:lumMod val="60000"/>
              <a:lumOff val="40000"/>
            </a:schemeClr>
          </a:solidFill>
        </p:spPr>
      </p:sp>
      <p:sp>
        <p:nvSpPr>
          <p:cNvPr id="139" name="Text 44"/>
          <p:cNvSpPr/>
          <p:nvPr/>
        </p:nvSpPr>
        <p:spPr>
          <a:xfrm>
            <a:off x="8678089" y="5810885"/>
            <a:ext cx="2222500" cy="254000"/>
          </a:xfrm>
          <a:prstGeom prst="rect">
            <a:avLst/>
          </a:prstGeom>
          <a:noFill/>
        </p:spPr>
        <p:txBody>
          <a:bodyPr wrap="square" lIns="0" tIns="0" rIns="0" bIns="0" rtlCol="0" anchor="ctr"/>
          <a:p>
            <a:pPr>
              <a:lnSpc>
                <a:spcPct val="120000"/>
              </a:lnSpc>
            </a:pPr>
            <a:r>
              <a:rPr lang="en-US" sz="1200" dirty="0">
                <a:solidFill>
                  <a:schemeClr val="tx1"/>
                </a:solidFill>
                <a:latin typeface="MiSans" pitchFamily="34" charset="-122"/>
                <a:ea typeface="MiSans" pitchFamily="34" charset="-122"/>
                <a:cs typeface="MiSans" pitchFamily="34" charset="-120"/>
              </a:rPr>
              <a:t>生成可执行的正确求解代码</a:t>
            </a:r>
            <a:endParaRPr lang="en-US" sz="1200" dirty="0">
              <a:solidFill>
                <a:schemeClr val="tx1"/>
              </a:solidFill>
              <a:latin typeface="MiSans" pitchFamily="34" charset="-122"/>
              <a:ea typeface="MiSans" pitchFamily="34" charset="-122"/>
              <a:cs typeface="MiSans" pitchFamily="34" charset="-120"/>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应用案例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2" name="文本框 5"/>
          <p:cNvSpPr txBox="1"/>
          <p:nvPr/>
        </p:nvSpPr>
        <p:spPr>
          <a:xfrm>
            <a:off x="647065" y="946785"/>
            <a:ext cx="10210165" cy="368300"/>
          </a:xfrm>
          <a:prstGeom prst="rect">
            <a:avLst/>
          </a:prstGeom>
        </p:spPr>
        <p:txBody>
          <a:bodyPr wrap="square">
            <a:spAutoFit/>
          </a:bodyPr>
          <a:p>
            <a:r>
              <a:rPr lang="zh-CN" altLang="en-US" b="1"/>
              <a:t>失败案例</a:t>
            </a:r>
            <a:endParaRPr lang="zh-CN" altLang="en-US" b="1"/>
          </a:p>
        </p:txBody>
      </p:sp>
      <p:sp>
        <p:nvSpPr>
          <p:cNvPr id="5" name="Shape 3"/>
          <p:cNvSpPr/>
          <p:nvPr/>
        </p:nvSpPr>
        <p:spPr>
          <a:xfrm>
            <a:off x="385763" y="1423353"/>
            <a:ext cx="5629275" cy="1247775"/>
          </a:xfrm>
          <a:custGeom>
            <a:avLst/>
            <a:gdLst/>
            <a:ahLst/>
            <a:cxnLst/>
            <a:rect l="l" t="t" r="r" b="b"/>
            <a:pathLst>
              <a:path w="7505700" h="1663700">
                <a:moveTo>
                  <a:pt x="101602" y="0"/>
                </a:moveTo>
                <a:lnTo>
                  <a:pt x="7404098" y="0"/>
                </a:lnTo>
                <a:cubicBezTo>
                  <a:pt x="7460211" y="0"/>
                  <a:pt x="7505700" y="45489"/>
                  <a:pt x="7505700" y="101602"/>
                </a:cubicBezTo>
                <a:lnTo>
                  <a:pt x="7505700" y="1562098"/>
                </a:lnTo>
                <a:cubicBezTo>
                  <a:pt x="7505700" y="1618211"/>
                  <a:pt x="7460211" y="1663700"/>
                  <a:pt x="7404098" y="1663700"/>
                </a:cubicBezTo>
                <a:lnTo>
                  <a:pt x="101602" y="1663700"/>
                </a:lnTo>
                <a:cubicBezTo>
                  <a:pt x="45489" y="1663700"/>
                  <a:pt x="0" y="1618211"/>
                  <a:pt x="0" y="1562098"/>
                </a:cubicBezTo>
                <a:lnTo>
                  <a:pt x="0" y="101602"/>
                </a:lnTo>
                <a:cubicBezTo>
                  <a:pt x="0" y="45526"/>
                  <a:pt x="45526" y="0"/>
                  <a:pt x="101602" y="0"/>
                </a:cubicBezTo>
                <a:close/>
              </a:path>
            </a:pathLst>
          </a:custGeom>
          <a:solidFill>
            <a:srgbClr val="2D3748"/>
          </a:solidFill>
          <a:ln w="12700">
            <a:solidFill>
              <a:srgbClr val="FB2C36">
                <a:alpha val="30196"/>
              </a:srgbClr>
            </a:solidFill>
            <a:prstDash val="solid"/>
          </a:ln>
        </p:spPr>
      </p:sp>
      <p:sp>
        <p:nvSpPr>
          <p:cNvPr id="6" name="Shape 4"/>
          <p:cNvSpPr/>
          <p:nvPr/>
        </p:nvSpPr>
        <p:spPr>
          <a:xfrm>
            <a:off x="561975" y="1609090"/>
            <a:ext cx="133350" cy="133350"/>
          </a:xfrm>
          <a:custGeom>
            <a:avLst/>
            <a:gdLst/>
            <a:ahLst/>
            <a:cxnLst/>
            <a:rect l="l" t="t" r="r" b="b"/>
            <a:pathLst>
              <a:path w="177800" h="177800">
                <a:moveTo>
                  <a:pt x="88900" y="177800"/>
                </a:moveTo>
                <a:cubicBezTo>
                  <a:pt x="137965" y="177800"/>
                  <a:pt x="177800" y="137965"/>
                  <a:pt x="177800" y="88900"/>
                </a:cubicBezTo>
                <a:cubicBezTo>
                  <a:pt x="177800" y="39835"/>
                  <a:pt x="137965" y="0"/>
                  <a:pt x="88900" y="0"/>
                </a:cubicBezTo>
                <a:cubicBezTo>
                  <a:pt x="39835" y="0"/>
                  <a:pt x="0" y="39835"/>
                  <a:pt x="0" y="88900"/>
                </a:cubicBezTo>
                <a:cubicBezTo>
                  <a:pt x="0" y="137965"/>
                  <a:pt x="39835" y="177800"/>
                  <a:pt x="88900" y="177800"/>
                </a:cubicBezTo>
                <a:close/>
                <a:moveTo>
                  <a:pt x="88900" y="61119"/>
                </a:moveTo>
                <a:cubicBezTo>
                  <a:pt x="82753" y="61119"/>
                  <a:pt x="77788" y="66085"/>
                  <a:pt x="77788" y="72231"/>
                </a:cubicBezTo>
                <a:cubicBezTo>
                  <a:pt x="77788" y="76850"/>
                  <a:pt x="74072" y="80566"/>
                  <a:pt x="69453" y="80566"/>
                </a:cubicBezTo>
                <a:cubicBezTo>
                  <a:pt x="64834" y="80566"/>
                  <a:pt x="61119" y="76850"/>
                  <a:pt x="61119" y="72231"/>
                </a:cubicBezTo>
                <a:cubicBezTo>
                  <a:pt x="61119" y="56882"/>
                  <a:pt x="73551" y="44450"/>
                  <a:pt x="88900" y="44450"/>
                </a:cubicBezTo>
                <a:cubicBezTo>
                  <a:pt x="104249" y="44450"/>
                  <a:pt x="116681" y="56882"/>
                  <a:pt x="116681" y="72231"/>
                </a:cubicBezTo>
                <a:cubicBezTo>
                  <a:pt x="116681" y="88622"/>
                  <a:pt x="104180" y="95567"/>
                  <a:pt x="97234" y="98103"/>
                </a:cubicBezTo>
                <a:lnTo>
                  <a:pt x="97234" y="99422"/>
                </a:lnTo>
                <a:cubicBezTo>
                  <a:pt x="97234" y="104041"/>
                  <a:pt x="93519" y="107757"/>
                  <a:pt x="88900" y="107757"/>
                </a:cubicBezTo>
                <a:cubicBezTo>
                  <a:pt x="84281" y="107757"/>
                  <a:pt x="80566" y="104041"/>
                  <a:pt x="80566" y="99422"/>
                </a:cubicBezTo>
                <a:lnTo>
                  <a:pt x="80566" y="96609"/>
                </a:lnTo>
                <a:cubicBezTo>
                  <a:pt x="80566" y="89490"/>
                  <a:pt x="85705" y="84386"/>
                  <a:pt x="91018" y="82649"/>
                </a:cubicBezTo>
                <a:cubicBezTo>
                  <a:pt x="93241" y="81920"/>
                  <a:pt x="95602" y="80739"/>
                  <a:pt x="97339" y="79072"/>
                </a:cubicBezTo>
                <a:cubicBezTo>
                  <a:pt x="98832" y="77614"/>
                  <a:pt x="100013" y="75600"/>
                  <a:pt x="100013" y="72266"/>
                </a:cubicBezTo>
                <a:cubicBezTo>
                  <a:pt x="100013" y="66119"/>
                  <a:pt x="95047" y="61153"/>
                  <a:pt x="88900" y="61153"/>
                </a:cubicBezTo>
                <a:close/>
                <a:moveTo>
                  <a:pt x="77788" y="127794"/>
                </a:moveTo>
                <a:cubicBezTo>
                  <a:pt x="77788" y="121661"/>
                  <a:pt x="82767" y="116681"/>
                  <a:pt x="88900" y="116681"/>
                </a:cubicBezTo>
                <a:cubicBezTo>
                  <a:pt x="95033" y="116681"/>
                  <a:pt x="100013" y="121661"/>
                  <a:pt x="100013" y="127794"/>
                </a:cubicBezTo>
                <a:cubicBezTo>
                  <a:pt x="100013" y="133927"/>
                  <a:pt x="95033" y="138906"/>
                  <a:pt x="88900" y="138906"/>
                </a:cubicBezTo>
                <a:cubicBezTo>
                  <a:pt x="82767" y="138906"/>
                  <a:pt x="77788" y="133927"/>
                  <a:pt x="77788" y="127794"/>
                </a:cubicBezTo>
                <a:close/>
              </a:path>
            </a:pathLst>
          </a:custGeom>
          <a:solidFill>
            <a:srgbClr val="FF6467"/>
          </a:solidFill>
        </p:spPr>
      </p:sp>
      <p:sp>
        <p:nvSpPr>
          <p:cNvPr id="7" name="Text 5"/>
          <p:cNvSpPr/>
          <p:nvPr/>
        </p:nvSpPr>
        <p:spPr>
          <a:xfrm>
            <a:off x="714375" y="1580515"/>
            <a:ext cx="5210175" cy="190500"/>
          </a:xfrm>
          <a:prstGeom prst="rect">
            <a:avLst/>
          </a:prstGeom>
          <a:noFill/>
        </p:spPr>
        <p:txBody>
          <a:bodyPr wrap="square" lIns="0" tIns="0" rIns="0" bIns="0" rtlCol="0" anchor="ctr"/>
          <a:p>
            <a:pPr>
              <a:lnSpc>
                <a:spcPct val="120000"/>
              </a:lnSpc>
            </a:pPr>
            <a:r>
              <a:rPr lang="en-US" sz="1050" b="1" dirty="0">
                <a:solidFill>
                  <a:srgbClr val="FF6467"/>
                </a:solidFill>
                <a:latin typeface="MiSans" pitchFamily="34" charset="-122"/>
                <a:ea typeface="MiSans" pitchFamily="34" charset="-122"/>
                <a:cs typeface="MiSans" pitchFamily="34" charset="-120"/>
              </a:rPr>
              <a:t>Problem Input</a:t>
            </a:r>
            <a:endParaRPr lang="en-US" sz="1200" dirty="0"/>
          </a:p>
        </p:txBody>
      </p:sp>
      <p:sp>
        <p:nvSpPr>
          <p:cNvPr id="8" name="Shape 6"/>
          <p:cNvSpPr/>
          <p:nvPr/>
        </p:nvSpPr>
        <p:spPr>
          <a:xfrm>
            <a:off x="542925" y="1847215"/>
            <a:ext cx="5314950" cy="666750"/>
          </a:xfrm>
          <a:custGeom>
            <a:avLst/>
            <a:gdLst/>
            <a:ahLst/>
            <a:cxnLst/>
            <a:rect l="l" t="t" r="r" b="b"/>
            <a:pathLst>
              <a:path w="7086600" h="889000">
                <a:moveTo>
                  <a:pt x="50797" y="0"/>
                </a:moveTo>
                <a:lnTo>
                  <a:pt x="7035803" y="0"/>
                </a:lnTo>
                <a:cubicBezTo>
                  <a:pt x="7063857" y="0"/>
                  <a:pt x="7086600" y="22743"/>
                  <a:pt x="7086600" y="50797"/>
                </a:cubicBezTo>
                <a:lnTo>
                  <a:pt x="7086600" y="838203"/>
                </a:lnTo>
                <a:cubicBezTo>
                  <a:pt x="7086600" y="866257"/>
                  <a:pt x="7063857" y="889000"/>
                  <a:pt x="7035803" y="889000"/>
                </a:cubicBezTo>
                <a:lnTo>
                  <a:pt x="50797" y="889000"/>
                </a:lnTo>
                <a:cubicBezTo>
                  <a:pt x="22743" y="889000"/>
                  <a:pt x="0" y="866257"/>
                  <a:pt x="0" y="838203"/>
                </a:cubicBezTo>
                <a:lnTo>
                  <a:pt x="0" y="50797"/>
                </a:lnTo>
                <a:cubicBezTo>
                  <a:pt x="0" y="22762"/>
                  <a:pt x="22762" y="0"/>
                  <a:pt x="50797" y="0"/>
                </a:cubicBezTo>
                <a:close/>
              </a:path>
            </a:pathLst>
          </a:custGeom>
          <a:solidFill>
            <a:srgbClr val="1A202C"/>
          </a:solidFill>
        </p:spPr>
      </p:sp>
      <p:sp>
        <p:nvSpPr>
          <p:cNvPr id="9" name="Text 7"/>
          <p:cNvSpPr/>
          <p:nvPr/>
        </p:nvSpPr>
        <p:spPr>
          <a:xfrm>
            <a:off x="542925" y="1847215"/>
            <a:ext cx="5381625" cy="666750"/>
          </a:xfrm>
          <a:prstGeom prst="rect">
            <a:avLst/>
          </a:prstGeom>
          <a:noFill/>
        </p:spPr>
        <p:txBody>
          <a:bodyPr wrap="square" lIns="114300" tIns="114300" rIns="114300" bIns="114300" rtlCol="0" anchor="ctr"/>
          <a:p>
            <a:pPr>
              <a:lnSpc>
                <a:spcPct val="140000"/>
              </a:lnSpc>
            </a:pPr>
            <a:r>
              <a:rPr lang="en-US" sz="1050" dirty="0">
                <a:solidFill>
                  <a:srgbClr val="E5E7EB"/>
                </a:solidFill>
                <a:latin typeface="MiSans" pitchFamily="34" charset="-122"/>
                <a:ea typeface="MiSans" pitchFamily="34" charset="-122"/>
                <a:cs typeface="MiSans" pitchFamily="34" charset="-120"/>
              </a:rPr>
              <a:t>有5个物品,重量[2, 3, 4, 5, 6],价值[10, 20, 30, 40, 50]。背包容量10。如何最大化价值?</a:t>
            </a:r>
            <a:endParaRPr lang="en-US" sz="1200" dirty="0"/>
          </a:p>
        </p:txBody>
      </p:sp>
      <p:sp>
        <p:nvSpPr>
          <p:cNvPr id="10" name="Shape 8"/>
          <p:cNvSpPr/>
          <p:nvPr/>
        </p:nvSpPr>
        <p:spPr>
          <a:xfrm>
            <a:off x="385763" y="2790190"/>
            <a:ext cx="5629275" cy="3371850"/>
          </a:xfrm>
          <a:custGeom>
            <a:avLst/>
            <a:gdLst/>
            <a:ahLst/>
            <a:cxnLst/>
            <a:rect l="l" t="t" r="r" b="b"/>
            <a:pathLst>
              <a:path w="7505700" h="4495800">
                <a:moveTo>
                  <a:pt x="101605" y="0"/>
                </a:moveTo>
                <a:lnTo>
                  <a:pt x="7404095" y="0"/>
                </a:lnTo>
                <a:cubicBezTo>
                  <a:pt x="7460210" y="0"/>
                  <a:pt x="7505700" y="45490"/>
                  <a:pt x="7505700" y="101605"/>
                </a:cubicBezTo>
                <a:lnTo>
                  <a:pt x="7505700" y="4394195"/>
                </a:lnTo>
                <a:cubicBezTo>
                  <a:pt x="7505700" y="4450310"/>
                  <a:pt x="7460210" y="4495800"/>
                  <a:pt x="7404095" y="4495800"/>
                </a:cubicBezTo>
                <a:lnTo>
                  <a:pt x="101605" y="4495800"/>
                </a:lnTo>
                <a:cubicBezTo>
                  <a:pt x="45490" y="4495800"/>
                  <a:pt x="0" y="4450310"/>
                  <a:pt x="0" y="4394195"/>
                </a:cubicBezTo>
                <a:lnTo>
                  <a:pt x="0" y="101605"/>
                </a:lnTo>
                <a:cubicBezTo>
                  <a:pt x="0" y="45528"/>
                  <a:pt x="45528" y="0"/>
                  <a:pt x="101605" y="0"/>
                </a:cubicBezTo>
                <a:close/>
              </a:path>
            </a:pathLst>
          </a:custGeom>
          <a:solidFill>
            <a:srgbClr val="1A202C"/>
          </a:solidFill>
          <a:ln w="12700">
            <a:solidFill>
              <a:srgbClr val="FB2C36">
                <a:alpha val="30196"/>
              </a:srgbClr>
            </a:solidFill>
            <a:prstDash val="solid"/>
          </a:ln>
        </p:spPr>
      </p:sp>
      <p:sp>
        <p:nvSpPr>
          <p:cNvPr id="11" name="Shape 9"/>
          <p:cNvSpPr/>
          <p:nvPr/>
        </p:nvSpPr>
        <p:spPr>
          <a:xfrm>
            <a:off x="553641" y="2975928"/>
            <a:ext cx="150019" cy="133350"/>
          </a:xfrm>
          <a:custGeom>
            <a:avLst/>
            <a:gdLst/>
            <a:ahLst/>
            <a:cxnLst/>
            <a:rect l="l" t="t" r="r" b="b"/>
            <a:pathLst>
              <a:path w="200025" h="177800">
                <a:moveTo>
                  <a:pt x="125293" y="417"/>
                </a:moveTo>
                <a:cubicBezTo>
                  <a:pt x="119390" y="-1285"/>
                  <a:pt x="113243" y="2153"/>
                  <a:pt x="111542" y="8057"/>
                </a:cubicBezTo>
                <a:lnTo>
                  <a:pt x="67092" y="163632"/>
                </a:lnTo>
                <a:cubicBezTo>
                  <a:pt x="65390" y="169535"/>
                  <a:pt x="68828" y="175682"/>
                  <a:pt x="74732" y="177383"/>
                </a:cubicBezTo>
                <a:cubicBezTo>
                  <a:pt x="80635" y="179085"/>
                  <a:pt x="86782" y="175647"/>
                  <a:pt x="88483" y="169743"/>
                </a:cubicBezTo>
                <a:lnTo>
                  <a:pt x="132933" y="14168"/>
                </a:lnTo>
                <a:cubicBezTo>
                  <a:pt x="134635" y="8265"/>
                  <a:pt x="131197" y="2118"/>
                  <a:pt x="125293" y="417"/>
                </a:cubicBezTo>
                <a:close/>
                <a:moveTo>
                  <a:pt x="147727" y="47680"/>
                </a:moveTo>
                <a:cubicBezTo>
                  <a:pt x="143386" y="52020"/>
                  <a:pt x="143386" y="59070"/>
                  <a:pt x="147727" y="63411"/>
                </a:cubicBezTo>
                <a:lnTo>
                  <a:pt x="173216" y="88900"/>
                </a:lnTo>
                <a:lnTo>
                  <a:pt x="147727" y="114389"/>
                </a:lnTo>
                <a:cubicBezTo>
                  <a:pt x="143386" y="118730"/>
                  <a:pt x="143386" y="125780"/>
                  <a:pt x="147727" y="130120"/>
                </a:cubicBezTo>
                <a:cubicBezTo>
                  <a:pt x="152068" y="134461"/>
                  <a:pt x="159117" y="134461"/>
                  <a:pt x="163458" y="130120"/>
                </a:cubicBezTo>
                <a:lnTo>
                  <a:pt x="196795" y="96783"/>
                </a:lnTo>
                <a:cubicBezTo>
                  <a:pt x="201136" y="92442"/>
                  <a:pt x="201136" y="85393"/>
                  <a:pt x="196795" y="81052"/>
                </a:cubicBezTo>
                <a:lnTo>
                  <a:pt x="163458" y="47714"/>
                </a:lnTo>
                <a:cubicBezTo>
                  <a:pt x="159117" y="43373"/>
                  <a:pt x="152068" y="43373"/>
                  <a:pt x="147727" y="47714"/>
                </a:cubicBezTo>
                <a:close/>
                <a:moveTo>
                  <a:pt x="52333" y="47680"/>
                </a:moveTo>
                <a:cubicBezTo>
                  <a:pt x="47992" y="43339"/>
                  <a:pt x="40943" y="43339"/>
                  <a:pt x="36602" y="47680"/>
                </a:cubicBezTo>
                <a:lnTo>
                  <a:pt x="3264" y="81017"/>
                </a:lnTo>
                <a:cubicBezTo>
                  <a:pt x="-1077" y="85358"/>
                  <a:pt x="-1077" y="92407"/>
                  <a:pt x="3264" y="96748"/>
                </a:cubicBezTo>
                <a:lnTo>
                  <a:pt x="36602" y="130086"/>
                </a:lnTo>
                <a:cubicBezTo>
                  <a:pt x="40943" y="134427"/>
                  <a:pt x="47992" y="134427"/>
                  <a:pt x="52333" y="130086"/>
                </a:cubicBezTo>
                <a:cubicBezTo>
                  <a:pt x="56674" y="125745"/>
                  <a:pt x="56674" y="118695"/>
                  <a:pt x="52333" y="114355"/>
                </a:cubicBezTo>
                <a:lnTo>
                  <a:pt x="26844" y="88900"/>
                </a:lnTo>
                <a:lnTo>
                  <a:pt x="52298" y="63411"/>
                </a:lnTo>
                <a:cubicBezTo>
                  <a:pt x="56639" y="59070"/>
                  <a:pt x="56639" y="52020"/>
                  <a:pt x="52298" y="47680"/>
                </a:cubicBezTo>
                <a:close/>
              </a:path>
            </a:pathLst>
          </a:custGeom>
          <a:solidFill>
            <a:srgbClr val="FF6467"/>
          </a:solidFill>
        </p:spPr>
      </p:sp>
      <p:sp>
        <p:nvSpPr>
          <p:cNvPr id="12" name="Text 10"/>
          <p:cNvSpPr/>
          <p:nvPr/>
        </p:nvSpPr>
        <p:spPr>
          <a:xfrm>
            <a:off x="714375" y="2947353"/>
            <a:ext cx="5210175" cy="190500"/>
          </a:xfrm>
          <a:prstGeom prst="rect">
            <a:avLst/>
          </a:prstGeom>
          <a:noFill/>
        </p:spPr>
        <p:txBody>
          <a:bodyPr wrap="square" lIns="0" tIns="0" rIns="0" bIns="0" rtlCol="0" anchor="ctr"/>
          <a:p>
            <a:pPr>
              <a:lnSpc>
                <a:spcPct val="120000"/>
              </a:lnSpc>
            </a:pPr>
            <a:r>
              <a:rPr lang="en-US" sz="1050" b="1" dirty="0">
                <a:solidFill>
                  <a:srgbClr val="FF6467"/>
                </a:solidFill>
                <a:latin typeface="MiSans" pitchFamily="34" charset="-122"/>
                <a:ea typeface="MiSans" pitchFamily="34" charset="-122"/>
                <a:cs typeface="MiSans" pitchFamily="34" charset="-120"/>
              </a:rPr>
              <a:t>Generated Code</a:t>
            </a:r>
            <a:endParaRPr lang="en-US" sz="1200" dirty="0"/>
          </a:p>
        </p:txBody>
      </p:sp>
      <p:sp>
        <p:nvSpPr>
          <p:cNvPr id="13" name="Text 11"/>
          <p:cNvSpPr/>
          <p:nvPr/>
        </p:nvSpPr>
        <p:spPr>
          <a:xfrm>
            <a:off x="542925" y="3214053"/>
            <a:ext cx="5372100" cy="2790825"/>
          </a:xfrm>
          <a:prstGeom prst="rect">
            <a:avLst/>
          </a:prstGeom>
          <a:noFill/>
        </p:spPr>
        <p:txBody>
          <a:bodyPr wrap="square" lIns="0" tIns="0" rIns="0" bIns="0" rtlCol="0" anchor="ctr"/>
          <a:p>
            <a:pPr>
              <a:lnSpc>
                <a:spcPct val="100000"/>
              </a:lnSpc>
            </a:pPr>
            <a:r>
              <a:rPr lang="en-US" altLang="en-US" sz="900" dirty="0">
                <a:solidFill>
                  <a:schemeClr val="bg1"/>
                </a:solidFill>
                <a:latin typeface="MiSans" pitchFamily="34" charset="-122"/>
                <a:ea typeface="MiSans" pitchFamily="34" charset="-122"/>
                <a:cs typeface="MiSans" pitchFamily="34" charset="-120"/>
              </a:rPr>
              <a:t>from coptpy import *</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env = Envr()</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model = env.createModel("Knapsack")</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weights = [2, 3, 4, 5, 6]</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values = [10, 20, 30, 40, 50]</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capacity = 10</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x = model.addVars(5, vtype=COPT.BINARY, nameprefix="x")</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model.addConstr(sum(x[i] * weights[i] for i in range(5)) &lt;= capacity, "Capacity")</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model.setObjective(sum(x[i] * values[i] for i in range(5)), sense=COPT.MAXIMIZE)</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model.solve()</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if model.Status == COPT.OPTIMAL:</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    print("Optimal value (Total Value):", model.objval)</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    selected_items = [i for i in range(5) if x[i].x &gt; 0.5]</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    print("Selected items:", selected_items)</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else:</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r>
              <a:rPr lang="en-US" altLang="en-US" sz="900" dirty="0">
                <a:solidFill>
                  <a:schemeClr val="bg1"/>
                </a:solidFill>
                <a:latin typeface="MiSans" pitchFamily="34" charset="-122"/>
                <a:ea typeface="MiSans" pitchFamily="34" charset="-122"/>
                <a:cs typeface="MiSans" pitchFamily="34" charset="-120"/>
              </a:rPr>
              <a:t>    print("No optimal solution found.")</a:t>
            </a:r>
            <a:endParaRPr lang="en-US" altLang="en-US" sz="900" dirty="0">
              <a:solidFill>
                <a:schemeClr val="bg1"/>
              </a:solidFill>
              <a:latin typeface="MiSans" pitchFamily="34" charset="-122"/>
              <a:ea typeface="MiSans" pitchFamily="34" charset="-122"/>
              <a:cs typeface="MiSans" pitchFamily="34" charset="-120"/>
            </a:endParaRPr>
          </a:p>
          <a:p>
            <a:pPr>
              <a:lnSpc>
                <a:spcPct val="100000"/>
              </a:lnSpc>
            </a:pPr>
            <a:endParaRPr lang="en-US" altLang="en-US" sz="900" dirty="0">
              <a:solidFill>
                <a:schemeClr val="bg1"/>
              </a:solidFill>
              <a:latin typeface="MiSans" pitchFamily="34" charset="-122"/>
              <a:ea typeface="MiSans" pitchFamily="34" charset="-122"/>
              <a:cs typeface="MiSans" pitchFamily="34" charset="-120"/>
            </a:endParaRPr>
          </a:p>
        </p:txBody>
      </p:sp>
      <p:sp>
        <p:nvSpPr>
          <p:cNvPr id="14" name="Text 12"/>
          <p:cNvSpPr/>
          <p:nvPr/>
        </p:nvSpPr>
        <p:spPr>
          <a:xfrm>
            <a:off x="6182360" y="2273935"/>
            <a:ext cx="5734050" cy="266700"/>
          </a:xfrm>
          <a:prstGeom prst="rect">
            <a:avLst/>
          </a:prstGeom>
          <a:noFill/>
        </p:spPr>
        <p:txBody>
          <a:bodyPr wrap="square" lIns="0" tIns="0" rIns="0" bIns="0" rtlCol="0" anchor="ctr"/>
          <a:p>
            <a:pPr>
              <a:lnSpc>
                <a:spcPct val="120000"/>
              </a:lnSpc>
            </a:pPr>
            <a:r>
              <a:rPr lang="en-US" sz="1500" b="1" dirty="0">
                <a:solidFill>
                  <a:srgbClr val="FFFFFF"/>
                </a:solidFill>
                <a:latin typeface="MiSans" pitchFamily="34" charset="-122"/>
                <a:ea typeface="MiSans" pitchFamily="34" charset="-122"/>
                <a:cs typeface="MiSans" pitchFamily="34" charset="-120"/>
              </a:rPr>
              <a:t>原因分析 (Root Cause)</a:t>
            </a:r>
            <a:endParaRPr lang="en-US" sz="1200" dirty="0"/>
          </a:p>
        </p:txBody>
      </p:sp>
      <p:sp>
        <p:nvSpPr>
          <p:cNvPr id="15" name="Shape 13"/>
          <p:cNvSpPr/>
          <p:nvPr/>
        </p:nvSpPr>
        <p:spPr>
          <a:xfrm>
            <a:off x="6187123" y="2659698"/>
            <a:ext cx="5629275" cy="1057275"/>
          </a:xfrm>
          <a:custGeom>
            <a:avLst/>
            <a:gdLst/>
            <a:ahLst/>
            <a:cxnLst/>
            <a:rect l="l" t="t" r="r" b="b"/>
            <a:pathLst>
              <a:path w="7505700" h="1409700">
                <a:moveTo>
                  <a:pt x="101597" y="0"/>
                </a:moveTo>
                <a:lnTo>
                  <a:pt x="7404103" y="0"/>
                </a:lnTo>
                <a:cubicBezTo>
                  <a:pt x="7460213" y="0"/>
                  <a:pt x="7505700" y="45487"/>
                  <a:pt x="7505700" y="101597"/>
                </a:cubicBezTo>
                <a:lnTo>
                  <a:pt x="7505700" y="1308103"/>
                </a:lnTo>
                <a:cubicBezTo>
                  <a:pt x="7505700" y="1364213"/>
                  <a:pt x="7460213" y="1409700"/>
                  <a:pt x="7404103" y="1409700"/>
                </a:cubicBezTo>
                <a:lnTo>
                  <a:pt x="101597" y="1409700"/>
                </a:lnTo>
                <a:cubicBezTo>
                  <a:pt x="45487" y="1409700"/>
                  <a:pt x="0" y="1364213"/>
                  <a:pt x="0" y="1308103"/>
                </a:cubicBezTo>
                <a:lnTo>
                  <a:pt x="0" y="101597"/>
                </a:lnTo>
                <a:cubicBezTo>
                  <a:pt x="0" y="45487"/>
                  <a:pt x="45487" y="0"/>
                  <a:pt x="101597" y="0"/>
                </a:cubicBezTo>
                <a:close/>
              </a:path>
            </a:pathLst>
          </a:custGeom>
          <a:solidFill>
            <a:srgbClr val="82181A">
              <a:alpha val="20000"/>
            </a:srgbClr>
          </a:solidFill>
          <a:ln w="12700">
            <a:solidFill>
              <a:srgbClr val="FB2C36">
                <a:alpha val="30196"/>
              </a:srgbClr>
            </a:solidFill>
            <a:prstDash val="solid"/>
          </a:ln>
        </p:spPr>
      </p:sp>
      <p:sp>
        <p:nvSpPr>
          <p:cNvPr id="16" name="Shape 14"/>
          <p:cNvSpPr/>
          <p:nvPr/>
        </p:nvSpPr>
        <p:spPr>
          <a:xfrm>
            <a:off x="6344285" y="2816860"/>
            <a:ext cx="228600" cy="228600"/>
          </a:xfrm>
          <a:custGeom>
            <a:avLst/>
            <a:gdLst/>
            <a:ahLst/>
            <a:cxnLst/>
            <a:rect l="l" t="t" r="r" b="b"/>
            <a:pathLst>
              <a:path w="304800" h="304800">
                <a:moveTo>
                  <a:pt x="152400" y="0"/>
                </a:moveTo>
                <a:lnTo>
                  <a:pt x="152400" y="0"/>
                </a:lnTo>
                <a:cubicBezTo>
                  <a:pt x="236512" y="0"/>
                  <a:pt x="304800" y="68288"/>
                  <a:pt x="304800" y="152400"/>
                </a:cubicBezTo>
                <a:lnTo>
                  <a:pt x="304800" y="152400"/>
                </a:lnTo>
                <a:cubicBezTo>
                  <a:pt x="304800" y="236512"/>
                  <a:pt x="236512" y="304800"/>
                  <a:pt x="152400" y="304800"/>
                </a:cubicBezTo>
                <a:lnTo>
                  <a:pt x="152400" y="304800"/>
                </a:lnTo>
                <a:cubicBezTo>
                  <a:pt x="68288" y="304800"/>
                  <a:pt x="0" y="236512"/>
                  <a:pt x="0" y="152400"/>
                </a:cubicBezTo>
                <a:lnTo>
                  <a:pt x="0" y="152400"/>
                </a:lnTo>
                <a:cubicBezTo>
                  <a:pt x="0" y="68288"/>
                  <a:pt x="68288" y="0"/>
                  <a:pt x="152400" y="0"/>
                </a:cubicBezTo>
                <a:close/>
              </a:path>
            </a:pathLst>
          </a:custGeom>
          <a:solidFill>
            <a:srgbClr val="FB2C36"/>
          </a:solidFill>
        </p:spPr>
      </p:sp>
      <p:sp>
        <p:nvSpPr>
          <p:cNvPr id="17" name="Text 15"/>
          <p:cNvSpPr/>
          <p:nvPr/>
        </p:nvSpPr>
        <p:spPr>
          <a:xfrm>
            <a:off x="6315710" y="2816860"/>
            <a:ext cx="285750" cy="228600"/>
          </a:xfrm>
          <a:prstGeom prst="rect">
            <a:avLst/>
          </a:prstGeom>
          <a:noFill/>
        </p:spPr>
        <p:txBody>
          <a:bodyPr wrap="square" lIns="0" tIns="0" rIns="0" bIns="0" rtlCol="0" anchor="ctr"/>
          <a:p>
            <a:pPr algn="ctr">
              <a:lnSpc>
                <a:spcPct val="110000"/>
              </a:lnSpc>
            </a:pPr>
            <a:r>
              <a:rPr lang="en-US" sz="900" b="1" dirty="0">
                <a:solidFill>
                  <a:srgbClr val="FFFFFF"/>
                </a:solidFill>
                <a:latin typeface="MiSans" pitchFamily="34" charset="-122"/>
                <a:ea typeface="MiSans" pitchFamily="34" charset="-122"/>
                <a:cs typeface="MiSans" pitchFamily="34" charset="-120"/>
              </a:rPr>
              <a:t>2</a:t>
            </a:r>
            <a:endParaRPr lang="en-US" sz="1200" dirty="0"/>
          </a:p>
        </p:txBody>
      </p:sp>
      <p:sp>
        <p:nvSpPr>
          <p:cNvPr id="18" name="Text 16"/>
          <p:cNvSpPr/>
          <p:nvPr/>
        </p:nvSpPr>
        <p:spPr>
          <a:xfrm>
            <a:off x="6649085" y="2816860"/>
            <a:ext cx="990600" cy="228600"/>
          </a:xfrm>
          <a:prstGeom prst="rect">
            <a:avLst/>
          </a:prstGeom>
          <a:noFill/>
        </p:spPr>
        <p:txBody>
          <a:bodyPr wrap="square" lIns="0" tIns="0" rIns="0" bIns="0" rtlCol="0" anchor="ctr"/>
          <a:p>
            <a:pPr>
              <a:lnSpc>
                <a:spcPct val="130000"/>
              </a:lnSpc>
            </a:pPr>
            <a:r>
              <a:rPr lang="en-US" sz="1200" b="1" dirty="0">
                <a:solidFill>
                  <a:schemeClr val="tx1"/>
                </a:solidFill>
                <a:latin typeface="MiSans" pitchFamily="34" charset="-122"/>
                <a:ea typeface="MiSans" pitchFamily="34" charset="-122"/>
                <a:cs typeface="MiSans" pitchFamily="34" charset="-120"/>
              </a:rPr>
              <a:t>外部依赖风险</a:t>
            </a:r>
            <a:endParaRPr lang="en-US" sz="1200" b="1" dirty="0">
              <a:solidFill>
                <a:schemeClr val="tx1"/>
              </a:solidFill>
              <a:latin typeface="MiSans" pitchFamily="34" charset="-122"/>
              <a:ea typeface="MiSans" pitchFamily="34" charset="-122"/>
              <a:cs typeface="MiSans" pitchFamily="34" charset="-120"/>
            </a:endParaRPr>
          </a:p>
        </p:txBody>
      </p:sp>
      <p:sp>
        <p:nvSpPr>
          <p:cNvPr id="19" name="Text 17"/>
          <p:cNvSpPr/>
          <p:nvPr/>
        </p:nvSpPr>
        <p:spPr>
          <a:xfrm>
            <a:off x="6344285" y="3121660"/>
            <a:ext cx="5381625" cy="438150"/>
          </a:xfrm>
          <a:prstGeom prst="rect">
            <a:avLst/>
          </a:prstGeom>
          <a:noFill/>
        </p:spPr>
        <p:txBody>
          <a:bodyPr wrap="square" lIns="0" tIns="0" rIns="0" bIns="0" rtlCol="0" anchor="ctr"/>
          <a:p>
            <a:pPr>
              <a:lnSpc>
                <a:spcPct val="140000"/>
              </a:lnSpc>
            </a:pPr>
            <a:r>
              <a:rPr lang="en-US" sz="1050" dirty="0">
                <a:solidFill>
                  <a:schemeClr val="tx1"/>
                </a:solidFill>
                <a:latin typeface="MiSans" pitchFamily="34" charset="-122"/>
                <a:ea typeface="MiSans" pitchFamily="34" charset="-122"/>
                <a:cs typeface="MiSans" pitchFamily="34" charset="-120"/>
              </a:rPr>
              <a:t>模型生成了依赖</a:t>
            </a:r>
            <a:r>
              <a:rPr lang="en-US" sz="1050" b="1" dirty="0">
                <a:solidFill>
                  <a:schemeClr val="tx1"/>
                </a:solidFill>
                <a:latin typeface="MiSans" pitchFamily="34" charset="-122"/>
                <a:ea typeface="MiSans" pitchFamily="34" charset="-122"/>
                <a:cs typeface="MiSans" pitchFamily="34" charset="-120"/>
              </a:rPr>
              <a:t>'coptpy'</a:t>
            </a:r>
            <a:r>
              <a:rPr lang="en-US" sz="1050" dirty="0">
                <a:solidFill>
                  <a:schemeClr val="tx1"/>
                </a:solidFill>
                <a:latin typeface="MiSans" pitchFamily="34" charset="-122"/>
                <a:ea typeface="MiSans" pitchFamily="34" charset="-122"/>
                <a:cs typeface="MiSans" pitchFamily="34" charset="-120"/>
              </a:rPr>
              <a:t>的代码。这是一个商业求解器,如果在运行环境中未安装或许可证缺失,代码将无法执行,导致完全失效。</a:t>
            </a:r>
            <a:endParaRPr lang="en-US" sz="1050" dirty="0">
              <a:solidFill>
                <a:schemeClr val="tx1"/>
              </a:solidFill>
              <a:latin typeface="MiSans" pitchFamily="34" charset="-122"/>
              <a:ea typeface="MiSans" pitchFamily="34" charset="-122"/>
              <a:cs typeface="MiSans" pitchFamily="34" charset="-120"/>
            </a:endParaRPr>
          </a:p>
        </p:txBody>
      </p:sp>
      <p:sp>
        <p:nvSpPr>
          <p:cNvPr id="20" name="Shape 18"/>
          <p:cNvSpPr/>
          <p:nvPr/>
        </p:nvSpPr>
        <p:spPr>
          <a:xfrm>
            <a:off x="6187123" y="3836035"/>
            <a:ext cx="5629275" cy="1057275"/>
          </a:xfrm>
          <a:custGeom>
            <a:avLst/>
            <a:gdLst/>
            <a:ahLst/>
            <a:cxnLst/>
            <a:rect l="l" t="t" r="r" b="b"/>
            <a:pathLst>
              <a:path w="7505700" h="1409700">
                <a:moveTo>
                  <a:pt x="101597" y="0"/>
                </a:moveTo>
                <a:lnTo>
                  <a:pt x="7404103" y="0"/>
                </a:lnTo>
                <a:cubicBezTo>
                  <a:pt x="7460213" y="0"/>
                  <a:pt x="7505700" y="45487"/>
                  <a:pt x="7505700" y="101597"/>
                </a:cubicBezTo>
                <a:lnTo>
                  <a:pt x="7505700" y="1308103"/>
                </a:lnTo>
                <a:cubicBezTo>
                  <a:pt x="7505700" y="1364213"/>
                  <a:pt x="7460213" y="1409700"/>
                  <a:pt x="7404103" y="1409700"/>
                </a:cubicBezTo>
                <a:lnTo>
                  <a:pt x="101597" y="1409700"/>
                </a:lnTo>
                <a:cubicBezTo>
                  <a:pt x="45487" y="1409700"/>
                  <a:pt x="0" y="1364213"/>
                  <a:pt x="0" y="1308103"/>
                </a:cubicBezTo>
                <a:lnTo>
                  <a:pt x="0" y="101597"/>
                </a:lnTo>
                <a:cubicBezTo>
                  <a:pt x="0" y="45487"/>
                  <a:pt x="45487" y="0"/>
                  <a:pt x="101597" y="0"/>
                </a:cubicBezTo>
                <a:close/>
              </a:path>
            </a:pathLst>
          </a:custGeom>
          <a:solidFill>
            <a:srgbClr val="733E0A">
              <a:alpha val="20000"/>
            </a:srgbClr>
          </a:solidFill>
          <a:ln w="12700">
            <a:solidFill>
              <a:srgbClr val="F0B100">
                <a:alpha val="30196"/>
              </a:srgbClr>
            </a:solidFill>
            <a:prstDash val="solid"/>
          </a:ln>
        </p:spPr>
      </p:sp>
      <p:sp>
        <p:nvSpPr>
          <p:cNvPr id="21" name="Shape 19"/>
          <p:cNvSpPr/>
          <p:nvPr/>
        </p:nvSpPr>
        <p:spPr>
          <a:xfrm>
            <a:off x="6344285" y="3993198"/>
            <a:ext cx="228600" cy="228600"/>
          </a:xfrm>
          <a:custGeom>
            <a:avLst/>
            <a:gdLst/>
            <a:ahLst/>
            <a:cxnLst/>
            <a:rect l="l" t="t" r="r" b="b"/>
            <a:pathLst>
              <a:path w="304800" h="304800">
                <a:moveTo>
                  <a:pt x="152400" y="0"/>
                </a:moveTo>
                <a:lnTo>
                  <a:pt x="152400" y="0"/>
                </a:lnTo>
                <a:cubicBezTo>
                  <a:pt x="236512" y="0"/>
                  <a:pt x="304800" y="68288"/>
                  <a:pt x="304800" y="152400"/>
                </a:cubicBezTo>
                <a:lnTo>
                  <a:pt x="304800" y="152400"/>
                </a:lnTo>
                <a:cubicBezTo>
                  <a:pt x="304800" y="236512"/>
                  <a:pt x="236512" y="304800"/>
                  <a:pt x="152400" y="304800"/>
                </a:cubicBezTo>
                <a:lnTo>
                  <a:pt x="152400" y="304800"/>
                </a:lnTo>
                <a:cubicBezTo>
                  <a:pt x="68288" y="304800"/>
                  <a:pt x="0" y="236512"/>
                  <a:pt x="0" y="152400"/>
                </a:cubicBezTo>
                <a:lnTo>
                  <a:pt x="0" y="152400"/>
                </a:lnTo>
                <a:cubicBezTo>
                  <a:pt x="0" y="68288"/>
                  <a:pt x="68288" y="0"/>
                  <a:pt x="152400" y="0"/>
                </a:cubicBezTo>
                <a:close/>
              </a:path>
            </a:pathLst>
          </a:custGeom>
          <a:solidFill>
            <a:srgbClr val="F0B100"/>
          </a:solidFill>
        </p:spPr>
      </p:sp>
      <p:sp>
        <p:nvSpPr>
          <p:cNvPr id="22" name="Text 20"/>
          <p:cNvSpPr/>
          <p:nvPr/>
        </p:nvSpPr>
        <p:spPr>
          <a:xfrm>
            <a:off x="6315710" y="3993198"/>
            <a:ext cx="285750" cy="228600"/>
          </a:xfrm>
          <a:prstGeom prst="rect">
            <a:avLst/>
          </a:prstGeom>
          <a:noFill/>
        </p:spPr>
        <p:txBody>
          <a:bodyPr wrap="square" lIns="0" tIns="0" rIns="0" bIns="0" rtlCol="0" anchor="ctr"/>
          <a:p>
            <a:pPr algn="ctr">
              <a:lnSpc>
                <a:spcPct val="110000"/>
              </a:lnSpc>
            </a:pPr>
            <a:r>
              <a:rPr lang="en-US" sz="900" b="1" dirty="0">
                <a:solidFill>
                  <a:srgbClr val="FFFFFF"/>
                </a:solidFill>
                <a:latin typeface="MiSans" pitchFamily="34" charset="-122"/>
                <a:ea typeface="MiSans" pitchFamily="34" charset="-122"/>
                <a:cs typeface="MiSans" pitchFamily="34" charset="-120"/>
              </a:rPr>
              <a:t>3</a:t>
            </a:r>
            <a:endParaRPr lang="en-US" sz="1200" dirty="0"/>
          </a:p>
        </p:txBody>
      </p:sp>
      <p:sp>
        <p:nvSpPr>
          <p:cNvPr id="23" name="Text 21"/>
          <p:cNvSpPr/>
          <p:nvPr/>
        </p:nvSpPr>
        <p:spPr>
          <a:xfrm>
            <a:off x="6649085" y="3993198"/>
            <a:ext cx="1724025" cy="228600"/>
          </a:xfrm>
          <a:prstGeom prst="rect">
            <a:avLst/>
          </a:prstGeom>
          <a:noFill/>
        </p:spPr>
        <p:txBody>
          <a:bodyPr wrap="square" lIns="0" tIns="0" rIns="0" bIns="0" rtlCol="0" anchor="ctr"/>
          <a:p>
            <a:pPr>
              <a:lnSpc>
                <a:spcPct val="130000"/>
              </a:lnSpc>
            </a:pPr>
            <a:r>
              <a:rPr lang="en-US" sz="1200" b="1" dirty="0">
                <a:solidFill>
                  <a:schemeClr val="tx1"/>
                </a:solidFill>
                <a:latin typeface="MiSans" pitchFamily="34" charset="-122"/>
                <a:ea typeface="MiSans" pitchFamily="34" charset="-122"/>
                <a:cs typeface="MiSans" pitchFamily="34" charset="-120"/>
              </a:rPr>
              <a:t>库的幻觉</a:t>
            </a:r>
            <a:endParaRPr lang="en-US" sz="1200" b="1" dirty="0">
              <a:solidFill>
                <a:schemeClr val="tx1"/>
              </a:solidFill>
              <a:latin typeface="MiSans" pitchFamily="34" charset="-122"/>
              <a:ea typeface="MiSans" pitchFamily="34" charset="-122"/>
              <a:cs typeface="MiSans" pitchFamily="34" charset="-120"/>
            </a:endParaRPr>
          </a:p>
        </p:txBody>
      </p:sp>
      <p:sp>
        <p:nvSpPr>
          <p:cNvPr id="24" name="Text 22"/>
          <p:cNvSpPr/>
          <p:nvPr/>
        </p:nvSpPr>
        <p:spPr>
          <a:xfrm>
            <a:off x="6344285" y="4297998"/>
            <a:ext cx="5381625" cy="438150"/>
          </a:xfrm>
          <a:prstGeom prst="rect">
            <a:avLst/>
          </a:prstGeom>
          <a:noFill/>
        </p:spPr>
        <p:txBody>
          <a:bodyPr wrap="square" lIns="0" tIns="0" rIns="0" bIns="0" rtlCol="0" anchor="ctr"/>
          <a:p>
            <a:pPr>
              <a:lnSpc>
                <a:spcPct val="140000"/>
              </a:lnSpc>
            </a:pPr>
            <a:r>
              <a:rPr lang="en-US" sz="1050" dirty="0">
                <a:solidFill>
                  <a:schemeClr val="tx1"/>
                </a:solidFill>
                <a:latin typeface="MiSans" pitchFamily="34" charset="-122"/>
                <a:ea typeface="MiSans" pitchFamily="34" charset="-122"/>
                <a:cs typeface="MiSans" pitchFamily="34" charset="-120"/>
              </a:rPr>
              <a:t>虽然数学建模逻辑(决策变量、约束、目标函数) 完全正确,但LLM倾向于使用它在训练数据中见过的"最强"工具,忽略了当前环境可能只支持开源库(如SciPy/PuLP),产生环境依赖幻觉。</a:t>
            </a:r>
            <a:endParaRPr lang="en-US" sz="1050" dirty="0">
              <a:solidFill>
                <a:schemeClr val="tx1"/>
              </a:solidFill>
              <a:latin typeface="MiSans" pitchFamily="34" charset="-122"/>
              <a:ea typeface="MiSans" pitchFamily="34" charset="-122"/>
              <a:cs typeface="MiSans" pitchFamily="34" charset="-120"/>
            </a:endParaRPr>
          </a:p>
        </p:txBody>
      </p:sp>
      <p:sp>
        <p:nvSpPr>
          <p:cNvPr id="3" name="Shape 23"/>
          <p:cNvSpPr/>
          <p:nvPr/>
        </p:nvSpPr>
        <p:spPr>
          <a:xfrm>
            <a:off x="6187123" y="5012373"/>
            <a:ext cx="5629275" cy="1057275"/>
          </a:xfrm>
          <a:custGeom>
            <a:avLst/>
            <a:gdLst/>
            <a:ahLst/>
            <a:cxnLst/>
            <a:rect l="l" t="t" r="r" b="b"/>
            <a:pathLst>
              <a:path w="7505700" h="1409700">
                <a:moveTo>
                  <a:pt x="101597" y="0"/>
                </a:moveTo>
                <a:lnTo>
                  <a:pt x="7404103" y="0"/>
                </a:lnTo>
                <a:cubicBezTo>
                  <a:pt x="7460213" y="0"/>
                  <a:pt x="7505700" y="45487"/>
                  <a:pt x="7505700" y="101597"/>
                </a:cubicBezTo>
                <a:lnTo>
                  <a:pt x="7505700" y="1308103"/>
                </a:lnTo>
                <a:cubicBezTo>
                  <a:pt x="7505700" y="1364213"/>
                  <a:pt x="7460213" y="1409700"/>
                  <a:pt x="7404103" y="1409700"/>
                </a:cubicBezTo>
                <a:lnTo>
                  <a:pt x="101597" y="1409700"/>
                </a:lnTo>
                <a:cubicBezTo>
                  <a:pt x="45487" y="1409700"/>
                  <a:pt x="0" y="1364213"/>
                  <a:pt x="0" y="1308103"/>
                </a:cubicBezTo>
                <a:lnTo>
                  <a:pt x="0" y="101597"/>
                </a:lnTo>
                <a:cubicBezTo>
                  <a:pt x="0" y="45487"/>
                  <a:pt x="45487" y="0"/>
                  <a:pt x="101597" y="0"/>
                </a:cubicBezTo>
                <a:close/>
              </a:path>
            </a:pathLst>
          </a:custGeom>
          <a:solidFill>
            <a:srgbClr val="7E2A0C">
              <a:alpha val="20000"/>
            </a:srgbClr>
          </a:solidFill>
          <a:ln w="12700">
            <a:solidFill>
              <a:srgbClr val="FF6900">
                <a:alpha val="30196"/>
              </a:srgbClr>
            </a:solidFill>
            <a:prstDash val="solid"/>
          </a:ln>
        </p:spPr>
      </p:sp>
      <p:sp>
        <p:nvSpPr>
          <p:cNvPr id="26" name="Shape 24"/>
          <p:cNvSpPr/>
          <p:nvPr/>
        </p:nvSpPr>
        <p:spPr>
          <a:xfrm>
            <a:off x="6344285" y="5169535"/>
            <a:ext cx="228600" cy="228600"/>
          </a:xfrm>
          <a:custGeom>
            <a:avLst/>
            <a:gdLst/>
            <a:ahLst/>
            <a:cxnLst/>
            <a:rect l="l" t="t" r="r" b="b"/>
            <a:pathLst>
              <a:path w="304800" h="304800">
                <a:moveTo>
                  <a:pt x="152400" y="0"/>
                </a:moveTo>
                <a:lnTo>
                  <a:pt x="152400" y="0"/>
                </a:lnTo>
                <a:cubicBezTo>
                  <a:pt x="236512" y="0"/>
                  <a:pt x="304800" y="68288"/>
                  <a:pt x="304800" y="152400"/>
                </a:cubicBezTo>
                <a:lnTo>
                  <a:pt x="304800" y="152400"/>
                </a:lnTo>
                <a:cubicBezTo>
                  <a:pt x="304800" y="236512"/>
                  <a:pt x="236512" y="304800"/>
                  <a:pt x="152400" y="304800"/>
                </a:cubicBezTo>
                <a:lnTo>
                  <a:pt x="152400" y="304800"/>
                </a:lnTo>
                <a:cubicBezTo>
                  <a:pt x="68288" y="304800"/>
                  <a:pt x="0" y="236512"/>
                  <a:pt x="0" y="152400"/>
                </a:cubicBezTo>
                <a:lnTo>
                  <a:pt x="0" y="152400"/>
                </a:lnTo>
                <a:cubicBezTo>
                  <a:pt x="0" y="68288"/>
                  <a:pt x="68288" y="0"/>
                  <a:pt x="152400" y="0"/>
                </a:cubicBezTo>
                <a:close/>
              </a:path>
            </a:pathLst>
          </a:custGeom>
          <a:solidFill>
            <a:srgbClr val="FF6900"/>
          </a:solidFill>
        </p:spPr>
      </p:sp>
      <p:sp>
        <p:nvSpPr>
          <p:cNvPr id="4" name="Text 25"/>
          <p:cNvSpPr/>
          <p:nvPr/>
        </p:nvSpPr>
        <p:spPr>
          <a:xfrm>
            <a:off x="6315710" y="5169535"/>
            <a:ext cx="285750" cy="228600"/>
          </a:xfrm>
          <a:prstGeom prst="rect">
            <a:avLst/>
          </a:prstGeom>
          <a:noFill/>
        </p:spPr>
        <p:txBody>
          <a:bodyPr wrap="square" lIns="0" tIns="0" rIns="0" bIns="0" rtlCol="0" anchor="ctr"/>
          <a:p>
            <a:pPr algn="ctr">
              <a:lnSpc>
                <a:spcPct val="110000"/>
              </a:lnSpc>
            </a:pPr>
            <a:r>
              <a:rPr lang="en-US" sz="900" b="1" dirty="0">
                <a:solidFill>
                  <a:srgbClr val="FFFFFF"/>
                </a:solidFill>
                <a:latin typeface="MiSans" pitchFamily="34" charset="-122"/>
                <a:ea typeface="MiSans" pitchFamily="34" charset="-122"/>
                <a:cs typeface="MiSans" pitchFamily="34" charset="-120"/>
              </a:rPr>
              <a:t>4</a:t>
            </a:r>
            <a:endParaRPr lang="en-US" sz="1200" dirty="0"/>
          </a:p>
        </p:txBody>
      </p:sp>
      <p:sp>
        <p:nvSpPr>
          <p:cNvPr id="28" name="Text 26"/>
          <p:cNvSpPr/>
          <p:nvPr/>
        </p:nvSpPr>
        <p:spPr>
          <a:xfrm>
            <a:off x="6649085" y="5169535"/>
            <a:ext cx="990600" cy="228600"/>
          </a:xfrm>
          <a:prstGeom prst="rect">
            <a:avLst/>
          </a:prstGeom>
          <a:noFill/>
        </p:spPr>
        <p:txBody>
          <a:bodyPr wrap="square" lIns="0" tIns="0" rIns="0" bIns="0" rtlCol="0" anchor="ctr"/>
          <a:p>
            <a:pPr>
              <a:lnSpc>
                <a:spcPct val="130000"/>
              </a:lnSpc>
            </a:pPr>
            <a:r>
              <a:rPr lang="zh-CN" altLang="en-US" sz="1200" b="1" dirty="0">
                <a:solidFill>
                  <a:schemeClr val="tx1"/>
                </a:solidFill>
                <a:latin typeface="MiSans" pitchFamily="34" charset="-122"/>
                <a:ea typeface="MiSans" pitchFamily="34" charset="-122"/>
                <a:cs typeface="MiSans" pitchFamily="34" charset="-120"/>
              </a:rPr>
              <a:t>错误原因</a:t>
            </a:r>
            <a:r>
              <a:rPr lang="zh-CN" altLang="en-US" sz="1200" b="1" dirty="0">
                <a:solidFill>
                  <a:schemeClr val="tx1"/>
                </a:solidFill>
                <a:latin typeface="MiSans" pitchFamily="34" charset="-122"/>
                <a:ea typeface="MiSans" pitchFamily="34" charset="-122"/>
                <a:cs typeface="MiSans" pitchFamily="34" charset="-120"/>
              </a:rPr>
              <a:t>分析</a:t>
            </a:r>
            <a:endParaRPr lang="zh-CN" altLang="en-US" sz="1200" b="1" dirty="0">
              <a:solidFill>
                <a:schemeClr val="tx1"/>
              </a:solidFill>
              <a:latin typeface="MiSans" pitchFamily="34" charset="-122"/>
              <a:ea typeface="MiSans" pitchFamily="34" charset="-122"/>
              <a:cs typeface="MiSans" pitchFamily="34" charset="-120"/>
            </a:endParaRPr>
          </a:p>
        </p:txBody>
      </p:sp>
      <p:sp>
        <p:nvSpPr>
          <p:cNvPr id="36" name="Text 27"/>
          <p:cNvSpPr/>
          <p:nvPr/>
        </p:nvSpPr>
        <p:spPr>
          <a:xfrm>
            <a:off x="6344285" y="5474335"/>
            <a:ext cx="5381625" cy="438150"/>
          </a:xfrm>
          <a:prstGeom prst="rect">
            <a:avLst/>
          </a:prstGeom>
          <a:noFill/>
        </p:spPr>
        <p:txBody>
          <a:bodyPr wrap="square" lIns="0" tIns="0" rIns="0" bIns="0" rtlCol="0" anchor="ctr"/>
          <a:p>
            <a:pPr>
              <a:lnSpc>
                <a:spcPct val="140000"/>
              </a:lnSpc>
            </a:pPr>
            <a:r>
              <a:rPr lang="zh-CN" altLang="en-US" sz="1050" dirty="0">
                <a:solidFill>
                  <a:schemeClr val="tx1"/>
                </a:solidFill>
                <a:latin typeface="MiSans" pitchFamily="34" charset="-122"/>
                <a:ea typeface="MiSans" pitchFamily="34" charset="-122"/>
                <a:cs typeface="MiSans" pitchFamily="34" charset="-120"/>
              </a:rPr>
              <a:t>变量索引与权重数组不一致，</a:t>
            </a:r>
            <a:r>
              <a:rPr lang="en-US" altLang="en-US" sz="1050" dirty="0">
                <a:solidFill>
                  <a:schemeClr val="tx1"/>
                </a:solidFill>
                <a:latin typeface="MiSans" pitchFamily="34" charset="-122"/>
                <a:ea typeface="MiSans" pitchFamily="34" charset="-122"/>
                <a:cs typeface="MiSans" pitchFamily="34" charset="-120"/>
              </a:rPr>
              <a:t>addVars(5) </a:t>
            </a:r>
            <a:r>
              <a:rPr lang="zh-CN" altLang="en-US" sz="1050" dirty="0">
                <a:solidFill>
                  <a:schemeClr val="tx1"/>
                </a:solidFill>
                <a:latin typeface="MiSans" pitchFamily="34" charset="-122"/>
                <a:ea typeface="MiSans" pitchFamily="34" charset="-122"/>
                <a:cs typeface="MiSans" pitchFamily="34" charset="-120"/>
              </a:rPr>
              <a:t>默认</a:t>
            </a:r>
            <a:r>
              <a:rPr lang="en-US" altLang="en-US" sz="1050" dirty="0">
                <a:solidFill>
                  <a:schemeClr val="tx1"/>
                </a:solidFill>
                <a:latin typeface="MiSans" pitchFamily="34" charset="-122"/>
                <a:ea typeface="MiSans" pitchFamily="34" charset="-122"/>
                <a:cs typeface="MiSans" pitchFamily="34" charset="-120"/>
              </a:rPr>
              <a:t> 1-based</a:t>
            </a:r>
            <a:r>
              <a:rPr lang="zh-CN" altLang="en-US" sz="1050" dirty="0">
                <a:solidFill>
                  <a:schemeClr val="tx1"/>
                </a:solidFill>
                <a:latin typeface="MiSans" pitchFamily="34" charset="-122"/>
                <a:ea typeface="MiSans" pitchFamily="34" charset="-122"/>
                <a:cs typeface="MiSans" pitchFamily="34" charset="-120"/>
              </a:rPr>
              <a:t>，</a:t>
            </a:r>
            <a:r>
              <a:rPr lang="en-US" altLang="en-US" sz="1050" dirty="0">
                <a:solidFill>
                  <a:schemeClr val="tx1"/>
                </a:solidFill>
                <a:latin typeface="MiSans" pitchFamily="34" charset="-122"/>
                <a:ea typeface="MiSans" pitchFamily="34" charset="-122"/>
                <a:cs typeface="MiSans" pitchFamily="34" charset="-120"/>
              </a:rPr>
              <a:t>range(5) </a:t>
            </a:r>
            <a:r>
              <a:rPr lang="zh-CN" altLang="en-US" sz="1050" dirty="0">
                <a:solidFill>
                  <a:schemeClr val="tx1"/>
                </a:solidFill>
                <a:latin typeface="MiSans" pitchFamily="34" charset="-122"/>
                <a:ea typeface="MiSans" pitchFamily="34" charset="-122"/>
                <a:cs typeface="MiSans" pitchFamily="34" charset="-120"/>
              </a:rPr>
              <a:t>导致物品错位、最优解被破坏。</a:t>
            </a:r>
            <a:endParaRPr lang="zh-CN" altLang="en-US" sz="1050" dirty="0">
              <a:solidFill>
                <a:schemeClr val="tx1"/>
              </a:solidFill>
              <a:latin typeface="MiSans" pitchFamily="34" charset="-122"/>
              <a:ea typeface="MiSans" pitchFamily="34" charset="-122"/>
              <a:cs typeface="MiSans" pitchFamily="34" charset="-120"/>
            </a:endParaRPr>
          </a:p>
        </p:txBody>
      </p:sp>
      <p:sp>
        <p:nvSpPr>
          <p:cNvPr id="37" name="Shape 18"/>
          <p:cNvSpPr/>
          <p:nvPr/>
        </p:nvSpPr>
        <p:spPr>
          <a:xfrm>
            <a:off x="6182043" y="1503680"/>
            <a:ext cx="5629275" cy="1057275"/>
          </a:xfrm>
          <a:custGeom>
            <a:avLst/>
            <a:gdLst/>
            <a:ahLst/>
            <a:cxnLst/>
            <a:rect l="l" t="t" r="r" b="b"/>
            <a:pathLst>
              <a:path w="7505700" h="1409700">
                <a:moveTo>
                  <a:pt x="101597" y="0"/>
                </a:moveTo>
                <a:lnTo>
                  <a:pt x="7404103" y="0"/>
                </a:lnTo>
                <a:cubicBezTo>
                  <a:pt x="7460213" y="0"/>
                  <a:pt x="7505700" y="45487"/>
                  <a:pt x="7505700" y="101597"/>
                </a:cubicBezTo>
                <a:lnTo>
                  <a:pt x="7505700" y="1308103"/>
                </a:lnTo>
                <a:cubicBezTo>
                  <a:pt x="7505700" y="1364213"/>
                  <a:pt x="7460213" y="1409700"/>
                  <a:pt x="7404103" y="1409700"/>
                </a:cubicBezTo>
                <a:lnTo>
                  <a:pt x="101597" y="1409700"/>
                </a:lnTo>
                <a:cubicBezTo>
                  <a:pt x="45487" y="1409700"/>
                  <a:pt x="0" y="1364213"/>
                  <a:pt x="0" y="1308103"/>
                </a:cubicBezTo>
                <a:lnTo>
                  <a:pt x="0" y="101597"/>
                </a:lnTo>
                <a:cubicBezTo>
                  <a:pt x="0" y="45487"/>
                  <a:pt x="45487" y="0"/>
                  <a:pt x="101597" y="0"/>
                </a:cubicBezTo>
                <a:close/>
              </a:path>
            </a:pathLst>
          </a:custGeom>
          <a:solidFill>
            <a:srgbClr val="733E0A">
              <a:alpha val="20000"/>
            </a:srgbClr>
          </a:solidFill>
          <a:ln w="12700">
            <a:solidFill>
              <a:srgbClr val="F0B100">
                <a:alpha val="30196"/>
              </a:srgbClr>
            </a:solidFill>
            <a:prstDash val="solid"/>
          </a:ln>
        </p:spPr>
      </p:sp>
      <p:sp>
        <p:nvSpPr>
          <p:cNvPr id="38" name="Shape 19"/>
          <p:cNvSpPr/>
          <p:nvPr/>
        </p:nvSpPr>
        <p:spPr>
          <a:xfrm>
            <a:off x="6339205" y="1660843"/>
            <a:ext cx="228600" cy="228600"/>
          </a:xfrm>
          <a:custGeom>
            <a:avLst/>
            <a:gdLst/>
            <a:ahLst/>
            <a:cxnLst/>
            <a:rect l="l" t="t" r="r" b="b"/>
            <a:pathLst>
              <a:path w="304800" h="304800">
                <a:moveTo>
                  <a:pt x="152400" y="0"/>
                </a:moveTo>
                <a:lnTo>
                  <a:pt x="152400" y="0"/>
                </a:lnTo>
                <a:cubicBezTo>
                  <a:pt x="236512" y="0"/>
                  <a:pt x="304800" y="68288"/>
                  <a:pt x="304800" y="152400"/>
                </a:cubicBezTo>
                <a:lnTo>
                  <a:pt x="304800" y="152400"/>
                </a:lnTo>
                <a:cubicBezTo>
                  <a:pt x="304800" y="236512"/>
                  <a:pt x="236512" y="304800"/>
                  <a:pt x="152400" y="304800"/>
                </a:cubicBezTo>
                <a:lnTo>
                  <a:pt x="152400" y="304800"/>
                </a:lnTo>
                <a:cubicBezTo>
                  <a:pt x="68288" y="304800"/>
                  <a:pt x="0" y="236512"/>
                  <a:pt x="0" y="152400"/>
                </a:cubicBezTo>
                <a:lnTo>
                  <a:pt x="0" y="152400"/>
                </a:lnTo>
                <a:cubicBezTo>
                  <a:pt x="0" y="68288"/>
                  <a:pt x="68288" y="0"/>
                  <a:pt x="152400" y="0"/>
                </a:cubicBezTo>
                <a:close/>
              </a:path>
            </a:pathLst>
          </a:custGeom>
          <a:solidFill>
            <a:srgbClr val="F0B100"/>
          </a:solidFill>
        </p:spPr>
      </p:sp>
      <p:sp>
        <p:nvSpPr>
          <p:cNvPr id="39" name="Text 20"/>
          <p:cNvSpPr/>
          <p:nvPr/>
        </p:nvSpPr>
        <p:spPr>
          <a:xfrm>
            <a:off x="6310630" y="1660843"/>
            <a:ext cx="285750" cy="228600"/>
          </a:xfrm>
          <a:prstGeom prst="rect">
            <a:avLst/>
          </a:prstGeom>
          <a:noFill/>
        </p:spPr>
        <p:txBody>
          <a:bodyPr wrap="square" lIns="0" tIns="0" rIns="0" bIns="0" rtlCol="0" anchor="ctr"/>
          <a:p>
            <a:pPr algn="ctr">
              <a:lnSpc>
                <a:spcPct val="110000"/>
              </a:lnSpc>
            </a:pPr>
            <a:r>
              <a:rPr lang="en-US" sz="900" b="1" dirty="0">
                <a:solidFill>
                  <a:srgbClr val="FFFFFF"/>
                </a:solidFill>
                <a:latin typeface="MiSans" pitchFamily="34" charset="-122"/>
                <a:ea typeface="MiSans" pitchFamily="34" charset="-122"/>
                <a:cs typeface="MiSans" pitchFamily="34" charset="-120"/>
              </a:rPr>
              <a:t>1</a:t>
            </a:r>
            <a:endParaRPr lang="en-US" sz="1200" dirty="0"/>
          </a:p>
        </p:txBody>
      </p:sp>
      <p:sp>
        <p:nvSpPr>
          <p:cNvPr id="40" name="Text 21"/>
          <p:cNvSpPr/>
          <p:nvPr/>
        </p:nvSpPr>
        <p:spPr>
          <a:xfrm>
            <a:off x="6644005" y="1660843"/>
            <a:ext cx="1724025" cy="228600"/>
          </a:xfrm>
          <a:prstGeom prst="rect">
            <a:avLst/>
          </a:prstGeom>
          <a:noFill/>
        </p:spPr>
        <p:txBody>
          <a:bodyPr wrap="square" lIns="0" tIns="0" rIns="0" bIns="0" rtlCol="0" anchor="ctr"/>
          <a:p>
            <a:pPr>
              <a:lnSpc>
                <a:spcPct val="130000"/>
              </a:lnSpc>
            </a:pPr>
            <a:r>
              <a:rPr lang="zh-CN" altLang="en-US" sz="1200" b="1" dirty="0">
                <a:solidFill>
                  <a:schemeClr val="tx1"/>
                </a:solidFill>
                <a:latin typeface="MiSans" pitchFamily="34" charset="-122"/>
                <a:ea typeface="MiSans" pitchFamily="34" charset="-122"/>
                <a:cs typeface="MiSans" pitchFamily="34" charset="-120"/>
              </a:rPr>
              <a:t>模型生成分析</a:t>
            </a:r>
            <a:endParaRPr lang="en-US" sz="1200" b="1" dirty="0">
              <a:solidFill>
                <a:schemeClr val="tx1"/>
              </a:solidFill>
              <a:latin typeface="MiSans" pitchFamily="34" charset="-122"/>
              <a:ea typeface="MiSans" pitchFamily="34" charset="-122"/>
              <a:cs typeface="MiSans" pitchFamily="34" charset="-120"/>
            </a:endParaRPr>
          </a:p>
        </p:txBody>
      </p:sp>
      <p:sp>
        <p:nvSpPr>
          <p:cNvPr id="41" name="Text 22"/>
          <p:cNvSpPr/>
          <p:nvPr/>
        </p:nvSpPr>
        <p:spPr>
          <a:xfrm>
            <a:off x="6339205" y="1965643"/>
            <a:ext cx="5381625" cy="438150"/>
          </a:xfrm>
          <a:prstGeom prst="rect">
            <a:avLst/>
          </a:prstGeom>
          <a:noFill/>
        </p:spPr>
        <p:txBody>
          <a:bodyPr wrap="square" lIns="0" tIns="0" rIns="0" bIns="0" rtlCol="0" anchor="ctr"/>
          <a:p>
            <a:pPr>
              <a:lnSpc>
                <a:spcPct val="140000"/>
              </a:lnSpc>
            </a:pPr>
            <a:r>
              <a:rPr lang="zh-CN" altLang="en-US" sz="1050" dirty="0">
                <a:solidFill>
                  <a:schemeClr val="tx1"/>
                </a:solidFill>
                <a:latin typeface="MiSans" pitchFamily="34" charset="-122"/>
                <a:ea typeface="MiSans" pitchFamily="34" charset="-122"/>
                <a:cs typeface="MiSans" pitchFamily="34" charset="-120"/>
              </a:rPr>
              <a:t>使用了</a:t>
            </a:r>
            <a:r>
              <a:rPr lang="en-US" altLang="en-US" sz="1050" dirty="0">
                <a:solidFill>
                  <a:schemeClr val="tx1"/>
                </a:solidFill>
                <a:latin typeface="MiSans" pitchFamily="34" charset="-122"/>
                <a:ea typeface="MiSans" pitchFamily="34" charset="-122"/>
                <a:cs typeface="MiSans" pitchFamily="34" charset="-120"/>
              </a:rPr>
              <a:t>COPTPY</a:t>
            </a:r>
            <a:r>
              <a:rPr lang="zh-CN" altLang="en-US" sz="1050" dirty="0">
                <a:solidFill>
                  <a:schemeClr val="tx1"/>
                </a:solidFill>
                <a:latin typeface="MiSans" pitchFamily="34" charset="-122"/>
                <a:ea typeface="MiSans" pitchFamily="34" charset="-122"/>
                <a:cs typeface="MiSans" pitchFamily="34" charset="-120"/>
              </a:rPr>
              <a:t>库</a:t>
            </a:r>
            <a:r>
              <a:rPr lang="en-US" altLang="zh-CN" sz="1050" dirty="0">
                <a:solidFill>
                  <a:schemeClr val="tx1"/>
                </a:solidFill>
                <a:latin typeface="MiSans" pitchFamily="34" charset="-122"/>
                <a:ea typeface="MiSans" pitchFamily="34" charset="-122"/>
                <a:cs typeface="MiSans" pitchFamily="34" charset="-120"/>
              </a:rPr>
              <a:t>，</a:t>
            </a:r>
            <a:r>
              <a:rPr lang="zh-CN" altLang="en-US" sz="1050" dirty="0">
                <a:solidFill>
                  <a:schemeClr val="tx1"/>
                </a:solidFill>
                <a:latin typeface="MiSans" pitchFamily="34" charset="-122"/>
                <a:ea typeface="MiSans" pitchFamily="34" charset="-122"/>
                <a:cs typeface="MiSans" pitchFamily="34" charset="-120"/>
              </a:rPr>
              <a:t>首先定义了物品的重量和价值，创建一个二进制决策数组，表示每个物品是否被选中。添加了一个约束条件来确保所选物品的总重量不超过背包的容量，并设置了一个目标函数来最大化所选物品的总价值</a:t>
            </a:r>
            <a:r>
              <a:rPr lang="en-US" altLang="zh-CN" sz="1050" dirty="0">
                <a:solidFill>
                  <a:schemeClr val="tx1"/>
                </a:solidFill>
                <a:latin typeface="MiSans" pitchFamily="34" charset="-122"/>
                <a:ea typeface="MiSans" pitchFamily="34" charset="-122"/>
                <a:cs typeface="MiSans" pitchFamily="34" charset="-120"/>
              </a:rPr>
              <a:t>，</a:t>
            </a:r>
            <a:r>
              <a:rPr lang="zh-CN" altLang="en-US" sz="1050" dirty="0">
                <a:solidFill>
                  <a:schemeClr val="tx1"/>
                </a:solidFill>
                <a:latin typeface="MiSans" pitchFamily="34" charset="-122"/>
                <a:ea typeface="MiSans" pitchFamily="34" charset="-122"/>
                <a:cs typeface="MiSans" pitchFamily="34" charset="-120"/>
              </a:rPr>
              <a:t>最后求解模型并输出最优解。</a:t>
            </a:r>
            <a:endParaRPr lang="zh-CN" altLang="en-US" sz="1050" dirty="0">
              <a:solidFill>
                <a:schemeClr val="tx1"/>
              </a:solidFill>
              <a:latin typeface="MiSans" pitchFamily="34" charset="-122"/>
              <a:ea typeface="MiSans" pitchFamily="34" charset="-122"/>
              <a:cs typeface="MiSans" pitchFamily="34" charset="-120"/>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742512" y="1641189"/>
            <a:ext cx="6097904" cy="4370427"/>
          </a:xfrm>
          <a:prstGeom prst="rect">
            <a:avLst/>
          </a:prstGeom>
          <a:noFill/>
        </p:spPr>
        <p:txBody>
          <a:bodyPr wrap="square">
            <a:spAutoFit/>
          </a:bodyPr>
          <a:lstStyle/>
          <a:p>
            <a:endParaRPr lang="en-US" altLang="zh-CN" dirty="0">
              <a:latin typeface="Inter"/>
            </a:endParaRPr>
          </a:p>
          <a:p>
            <a:r>
              <a:rPr lang="en-US" altLang="zh-CN" sz="2000" b="1" i="0" dirty="0">
                <a:effectLst/>
                <a:latin typeface="Inter"/>
              </a:rPr>
              <a:t>OR-Instruct</a:t>
            </a:r>
            <a:endParaRPr lang="en-US" altLang="zh-CN" sz="2000" b="1" i="0" dirty="0">
              <a:effectLst/>
              <a:latin typeface="Inter"/>
            </a:endParaRPr>
          </a:p>
          <a:p>
            <a:r>
              <a:rPr lang="zh-CN" altLang="en-US" sz="1600" b="0" i="0" dirty="0">
                <a:effectLst/>
                <a:latin typeface="Inter"/>
              </a:rPr>
              <a:t>首个为优化建模设计的半自动化、可定制的高质量数据合成框架。</a:t>
            </a:r>
            <a:endParaRPr lang="en-US" altLang="zh-CN" sz="1600" b="0" i="0" dirty="0">
              <a:effectLst/>
              <a:latin typeface="Inter"/>
            </a:endParaRPr>
          </a:p>
          <a:p>
            <a:endParaRPr lang="en-US" altLang="zh-CN" sz="1400" b="0" i="0" dirty="0">
              <a:effectLst/>
              <a:latin typeface="Inter"/>
            </a:endParaRPr>
          </a:p>
          <a:p>
            <a:endParaRPr lang="en-US" altLang="zh-CN" sz="1400" b="0" i="0" dirty="0">
              <a:effectLst/>
              <a:latin typeface="Inter"/>
            </a:endParaRPr>
          </a:p>
          <a:p>
            <a:r>
              <a:rPr lang="en-US" altLang="zh-CN" sz="2000" b="1" i="0" dirty="0" err="1">
                <a:effectLst/>
                <a:latin typeface="Inter"/>
              </a:rPr>
              <a:t>IndustryOR</a:t>
            </a:r>
            <a:endParaRPr lang="en-US" altLang="zh-CN" sz="2000" b="1" i="0" dirty="0">
              <a:effectLst/>
              <a:latin typeface="Inter"/>
            </a:endParaRPr>
          </a:p>
          <a:p>
            <a:r>
              <a:rPr lang="zh-CN" altLang="en-US" sz="1600" b="0" i="0" dirty="0">
                <a:effectLst/>
                <a:latin typeface="Inter"/>
              </a:rPr>
              <a:t>首个用于评估大模型解决真实世界运筹问题的工业级基准测试。</a:t>
            </a:r>
            <a:endParaRPr lang="en-US" altLang="zh-CN" sz="1600" b="0" i="0" dirty="0">
              <a:effectLst/>
              <a:latin typeface="Inter"/>
            </a:endParaRPr>
          </a:p>
          <a:p>
            <a:endParaRPr lang="en-US" altLang="zh-CN" sz="1400" b="0" i="0" dirty="0">
              <a:effectLst/>
              <a:latin typeface="Inter"/>
            </a:endParaRPr>
          </a:p>
          <a:p>
            <a:endParaRPr lang="en-US" altLang="zh-CN" sz="1400" b="0" i="0" dirty="0">
              <a:effectLst/>
              <a:latin typeface="Inter"/>
            </a:endParaRPr>
          </a:p>
          <a:p>
            <a:r>
              <a:rPr lang="en-US" altLang="zh-CN" sz="2000" b="1" i="0" dirty="0">
                <a:effectLst/>
                <a:latin typeface="Inter"/>
              </a:rPr>
              <a:t>ORLM</a:t>
            </a:r>
            <a:endParaRPr lang="en-US" altLang="zh-CN" sz="2000" b="1" i="0" dirty="0">
              <a:effectLst/>
              <a:latin typeface="Inter"/>
            </a:endParaRPr>
          </a:p>
          <a:p>
            <a:r>
              <a:rPr lang="zh-CN" altLang="en-US" sz="1600" b="0" i="0" dirty="0">
                <a:effectLst/>
                <a:latin typeface="Inter"/>
              </a:rPr>
              <a:t>一系列性能卓越的开源运筹学大模型，实现了私密、可定制，并在关键指标上超越了顶尖闭源模型。</a:t>
            </a:r>
            <a:endParaRPr lang="en-US" altLang="zh-CN" sz="1600" b="0" i="0" dirty="0">
              <a:effectLst/>
              <a:latin typeface="Inter"/>
            </a:endParaRPr>
          </a:p>
          <a:p>
            <a:endParaRPr lang="en-US" altLang="zh-CN" sz="1400" b="0" i="0" dirty="0">
              <a:effectLst/>
              <a:latin typeface="Inter"/>
            </a:endParaRPr>
          </a:p>
          <a:p>
            <a:endParaRPr lang="en-US" altLang="zh-CN" sz="1400" b="0" i="0" dirty="0">
              <a:effectLst/>
              <a:latin typeface="Inter"/>
            </a:endParaRPr>
          </a:p>
          <a:p>
            <a:r>
              <a:rPr lang="zh-CN" altLang="en-US" sz="2000" b="1" i="0" dirty="0">
                <a:effectLst/>
                <a:latin typeface="Inter"/>
              </a:rPr>
              <a:t>新范式 </a:t>
            </a:r>
            <a:r>
              <a:rPr lang="en-US" altLang="zh-CN" sz="2000" b="1" i="0" dirty="0">
                <a:effectLst/>
                <a:latin typeface="Inter"/>
              </a:rPr>
              <a:t>(New Paradigm)</a:t>
            </a:r>
            <a:endParaRPr lang="en-US" altLang="zh-CN" sz="2000" b="1" i="0" dirty="0">
              <a:effectLst/>
              <a:latin typeface="Inter"/>
            </a:endParaRPr>
          </a:p>
          <a:p>
            <a:r>
              <a:rPr lang="zh-CN" altLang="en-US" sz="1600" b="0" i="0" dirty="0">
                <a:effectLst/>
                <a:latin typeface="Inter"/>
              </a:rPr>
              <a:t>提供了一套经过验证的人机协作蓝图，展示了大模型提升运筹学应用效率与准确率的巨大潜力。</a:t>
            </a:r>
            <a:endParaRPr lang="zh-CN" altLang="en-US" sz="1600" dirty="0"/>
          </a:p>
        </p:txBody>
      </p:sp>
      <p:sp>
        <p:nvSpPr>
          <p:cNvPr id="28" name="文本框 27"/>
          <p:cNvSpPr txBox="1"/>
          <p:nvPr/>
        </p:nvSpPr>
        <p:spPr>
          <a:xfrm>
            <a:off x="4309235" y="1122714"/>
            <a:ext cx="2528887" cy="461665"/>
          </a:xfrm>
          <a:prstGeom prst="rect">
            <a:avLst/>
          </a:prstGeom>
          <a:noFill/>
        </p:spPr>
        <p:txBody>
          <a:bodyPr wrap="square">
            <a:spAutoFit/>
          </a:bodyPr>
          <a:lstStyle/>
          <a:p>
            <a:r>
              <a:rPr lang="zh-CN" altLang="en-US" sz="2400" b="1" i="0" dirty="0">
                <a:effectLst/>
                <a:latin typeface="Inter"/>
              </a:rPr>
              <a:t>总结与核心贡献</a:t>
            </a:r>
            <a:endParaRPr lang="en-US" altLang="zh-CN" sz="2400" b="1" i="0" dirty="0">
              <a:effectLst/>
              <a:latin typeface="Inter"/>
            </a:endParaRPr>
          </a:p>
        </p:txBody>
      </p:sp>
      <p:pic>
        <p:nvPicPr>
          <p:cNvPr id="5" name="图片 4"/>
          <p:cNvPicPr>
            <a:picLocks noChangeAspect="1"/>
          </p:cNvPicPr>
          <p:nvPr/>
        </p:nvPicPr>
        <p:blipFill>
          <a:blip r:embed="rId4">
            <a:clrChange>
              <a:clrFrom>
                <a:srgbClr val="F7F6F2"/>
              </a:clrFrom>
              <a:clrTo>
                <a:srgbClr val="F7F6F2">
                  <a:alpha val="0"/>
                </a:srgbClr>
              </a:clrTo>
            </a:clrChange>
          </a:blip>
          <a:stretch>
            <a:fillRect/>
          </a:stretch>
        </p:blipFill>
        <p:spPr>
          <a:xfrm>
            <a:off x="2495600" y="1891374"/>
            <a:ext cx="987918" cy="4055120"/>
          </a:xfrm>
          <a:prstGeom prst="rect">
            <a:avLst/>
          </a:prstGeom>
        </p:spPr>
      </p:pic>
      <p:sp>
        <p:nvSpPr>
          <p:cNvPr id="36" name="文本框 35"/>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37" name="文本框 36"/>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总结与展望</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135756" y="1047988"/>
            <a:ext cx="6305424" cy="461665"/>
          </a:xfrm>
          <a:prstGeom prst="rect">
            <a:avLst/>
          </a:prstGeom>
          <a:noFill/>
        </p:spPr>
        <p:txBody>
          <a:bodyPr wrap="square">
            <a:spAutoFit/>
          </a:bodyPr>
          <a:lstStyle/>
          <a:p>
            <a:r>
              <a:rPr lang="zh-CN" altLang="en-US" sz="2400" b="1" i="0" dirty="0">
                <a:solidFill>
                  <a:srgbClr val="1F2329"/>
                </a:solidFill>
                <a:effectLst/>
                <a:latin typeface="ui-sans-serif"/>
              </a:rPr>
              <a:t>广阔的应用前景</a:t>
            </a:r>
            <a:r>
              <a:rPr lang="en-US" altLang="zh-CN" sz="2400" b="1" i="0" dirty="0">
                <a:solidFill>
                  <a:srgbClr val="1F2329"/>
                </a:solidFill>
                <a:effectLst/>
                <a:latin typeface="ui-sans-serif"/>
              </a:rPr>
              <a:t>:</a:t>
            </a:r>
            <a:r>
              <a:rPr lang="zh-CN" altLang="en-US" sz="2400" b="1" i="0" dirty="0">
                <a:solidFill>
                  <a:srgbClr val="1F2329"/>
                </a:solidFill>
                <a:effectLst/>
                <a:latin typeface="ui-sans-serif"/>
              </a:rPr>
              <a:t>重塑行业、教育与竞赛</a:t>
            </a:r>
            <a:endParaRPr lang="zh-CN" altLang="en-US" sz="2400" b="1" dirty="0"/>
          </a:p>
        </p:txBody>
      </p:sp>
      <p:pic>
        <p:nvPicPr>
          <p:cNvPr id="53" name="图片 52"/>
          <p:cNvPicPr>
            <a:picLocks noChangeAspect="1"/>
          </p:cNvPicPr>
          <p:nvPr/>
        </p:nvPicPr>
        <p:blipFill>
          <a:blip r:embed="rId4">
            <a:clrChange>
              <a:clrFrom>
                <a:srgbClr val="F3F3EE"/>
              </a:clrFrom>
              <a:clrTo>
                <a:srgbClr val="F3F3EE">
                  <a:alpha val="0"/>
                </a:srgbClr>
              </a:clrTo>
            </a:clrChange>
          </a:blip>
          <a:srcRect/>
          <a:stretch>
            <a:fillRect/>
          </a:stretch>
        </p:blipFill>
        <p:spPr>
          <a:xfrm>
            <a:off x="1537334" y="1692263"/>
            <a:ext cx="9279596" cy="4506785"/>
          </a:xfrm>
          <a:custGeom>
            <a:avLst/>
            <a:gdLst>
              <a:gd name="connsiteX0" fmla="*/ 3912922 w 7654290"/>
              <a:gd name="connsiteY0" fmla="*/ 3034082 h 3717429"/>
              <a:gd name="connsiteX1" fmla="*/ 3912922 w 7654290"/>
              <a:gd name="connsiteY1" fmla="*/ 3483632 h 3717429"/>
              <a:gd name="connsiteX2" fmla="*/ 7427545 w 7654290"/>
              <a:gd name="connsiteY2" fmla="*/ 3483632 h 3717429"/>
              <a:gd name="connsiteX3" fmla="*/ 7427545 w 7654290"/>
              <a:gd name="connsiteY3" fmla="*/ 3034082 h 3717429"/>
              <a:gd name="connsiteX4" fmla="*/ 226746 w 7654290"/>
              <a:gd name="connsiteY4" fmla="*/ 3034082 h 3717429"/>
              <a:gd name="connsiteX5" fmla="*/ 226746 w 7654290"/>
              <a:gd name="connsiteY5" fmla="*/ 3483632 h 3717429"/>
              <a:gd name="connsiteX6" fmla="*/ 3686176 w 7654290"/>
              <a:gd name="connsiteY6" fmla="*/ 3483632 h 3717429"/>
              <a:gd name="connsiteX7" fmla="*/ 3686176 w 7654290"/>
              <a:gd name="connsiteY7" fmla="*/ 3034082 h 3717429"/>
              <a:gd name="connsiteX8" fmla="*/ 5019678 w 7654290"/>
              <a:gd name="connsiteY8" fmla="*/ 1919241 h 3717429"/>
              <a:gd name="connsiteX9" fmla="*/ 5019678 w 7654290"/>
              <a:gd name="connsiteY9" fmla="*/ 2204991 h 3717429"/>
              <a:gd name="connsiteX10" fmla="*/ 6368418 w 7654290"/>
              <a:gd name="connsiteY10" fmla="*/ 2204991 h 3717429"/>
              <a:gd name="connsiteX11" fmla="*/ 6368418 w 7654290"/>
              <a:gd name="connsiteY11" fmla="*/ 1919241 h 3717429"/>
              <a:gd name="connsiteX12" fmla="*/ 1285876 w 7654290"/>
              <a:gd name="connsiteY12" fmla="*/ 1919241 h 3717429"/>
              <a:gd name="connsiteX13" fmla="*/ 1285876 w 7654290"/>
              <a:gd name="connsiteY13" fmla="*/ 2204991 h 3717429"/>
              <a:gd name="connsiteX14" fmla="*/ 2634616 w 7654290"/>
              <a:gd name="connsiteY14" fmla="*/ 2204991 h 3717429"/>
              <a:gd name="connsiteX15" fmla="*/ 2634616 w 7654290"/>
              <a:gd name="connsiteY15" fmla="*/ 1919241 h 3717429"/>
              <a:gd name="connsiteX16" fmla="*/ 4053902 w 7654290"/>
              <a:gd name="connsiteY16" fmla="*/ 1307868 h 3717429"/>
              <a:gd name="connsiteX17" fmla="*/ 4053902 w 7654290"/>
              <a:gd name="connsiteY17" fmla="*/ 1721253 h 3717429"/>
              <a:gd name="connsiteX18" fmla="*/ 7427545 w 7654290"/>
              <a:gd name="connsiteY18" fmla="*/ 1721253 h 3717429"/>
              <a:gd name="connsiteX19" fmla="*/ 7427545 w 7654290"/>
              <a:gd name="connsiteY19" fmla="*/ 1307868 h 3717429"/>
              <a:gd name="connsiteX20" fmla="*/ 226746 w 7654290"/>
              <a:gd name="connsiteY20" fmla="*/ 1271704 h 3717429"/>
              <a:gd name="connsiteX21" fmla="*/ 226746 w 7654290"/>
              <a:gd name="connsiteY21" fmla="*/ 1721254 h 3717429"/>
              <a:gd name="connsiteX22" fmla="*/ 3526156 w 7654290"/>
              <a:gd name="connsiteY22" fmla="*/ 1721254 h 3717429"/>
              <a:gd name="connsiteX23" fmla="*/ 3526156 w 7654290"/>
              <a:gd name="connsiteY23" fmla="*/ 1271704 h 3717429"/>
              <a:gd name="connsiteX24" fmla="*/ 5019678 w 7654290"/>
              <a:gd name="connsiteY24" fmla="*/ 130579 h 3717429"/>
              <a:gd name="connsiteX25" fmla="*/ 5019678 w 7654290"/>
              <a:gd name="connsiteY25" fmla="*/ 416329 h 3717429"/>
              <a:gd name="connsiteX26" fmla="*/ 6368418 w 7654290"/>
              <a:gd name="connsiteY26" fmla="*/ 416329 h 3717429"/>
              <a:gd name="connsiteX27" fmla="*/ 6368418 w 7654290"/>
              <a:gd name="connsiteY27" fmla="*/ 130579 h 3717429"/>
              <a:gd name="connsiteX28" fmla="*/ 1285876 w 7654290"/>
              <a:gd name="connsiteY28" fmla="*/ 121054 h 3717429"/>
              <a:gd name="connsiteX29" fmla="*/ 1285876 w 7654290"/>
              <a:gd name="connsiteY29" fmla="*/ 406804 h 3717429"/>
              <a:gd name="connsiteX30" fmla="*/ 2634616 w 7654290"/>
              <a:gd name="connsiteY30" fmla="*/ 406804 h 3717429"/>
              <a:gd name="connsiteX31" fmla="*/ 2634616 w 7654290"/>
              <a:gd name="connsiteY31" fmla="*/ 121054 h 3717429"/>
              <a:gd name="connsiteX32" fmla="*/ 0 w 7654290"/>
              <a:gd name="connsiteY32" fmla="*/ 0 h 3717429"/>
              <a:gd name="connsiteX33" fmla="*/ 7654290 w 7654290"/>
              <a:gd name="connsiteY33" fmla="*/ 0 h 3717429"/>
              <a:gd name="connsiteX34" fmla="*/ 7654290 w 7654290"/>
              <a:gd name="connsiteY34" fmla="*/ 3717429 h 3717429"/>
              <a:gd name="connsiteX35" fmla="*/ 0 w 7654290"/>
              <a:gd name="connsiteY35" fmla="*/ 3717429 h 371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54290" h="3717429">
                <a:moveTo>
                  <a:pt x="3912922" y="3034082"/>
                </a:moveTo>
                <a:lnTo>
                  <a:pt x="3912922" y="3483632"/>
                </a:lnTo>
                <a:lnTo>
                  <a:pt x="7427545" y="3483632"/>
                </a:lnTo>
                <a:lnTo>
                  <a:pt x="7427545" y="3034082"/>
                </a:lnTo>
                <a:close/>
                <a:moveTo>
                  <a:pt x="226746" y="3034082"/>
                </a:moveTo>
                <a:lnTo>
                  <a:pt x="226746" y="3483632"/>
                </a:lnTo>
                <a:lnTo>
                  <a:pt x="3686176" y="3483632"/>
                </a:lnTo>
                <a:lnTo>
                  <a:pt x="3686176" y="3034082"/>
                </a:lnTo>
                <a:close/>
                <a:moveTo>
                  <a:pt x="5019678" y="1919241"/>
                </a:moveTo>
                <a:lnTo>
                  <a:pt x="5019678" y="2204991"/>
                </a:lnTo>
                <a:lnTo>
                  <a:pt x="6368418" y="2204991"/>
                </a:lnTo>
                <a:lnTo>
                  <a:pt x="6368418" y="1919241"/>
                </a:lnTo>
                <a:close/>
                <a:moveTo>
                  <a:pt x="1285876" y="1919241"/>
                </a:moveTo>
                <a:lnTo>
                  <a:pt x="1285876" y="2204991"/>
                </a:lnTo>
                <a:lnTo>
                  <a:pt x="2634616" y="2204991"/>
                </a:lnTo>
                <a:lnTo>
                  <a:pt x="2634616" y="1919241"/>
                </a:lnTo>
                <a:close/>
                <a:moveTo>
                  <a:pt x="4053902" y="1307868"/>
                </a:moveTo>
                <a:lnTo>
                  <a:pt x="4053902" y="1721253"/>
                </a:lnTo>
                <a:lnTo>
                  <a:pt x="7427545" y="1721253"/>
                </a:lnTo>
                <a:lnTo>
                  <a:pt x="7427545" y="1307868"/>
                </a:lnTo>
                <a:close/>
                <a:moveTo>
                  <a:pt x="226746" y="1271704"/>
                </a:moveTo>
                <a:lnTo>
                  <a:pt x="226746" y="1721254"/>
                </a:lnTo>
                <a:lnTo>
                  <a:pt x="3526156" y="1721254"/>
                </a:lnTo>
                <a:lnTo>
                  <a:pt x="3526156" y="1271704"/>
                </a:lnTo>
                <a:close/>
                <a:moveTo>
                  <a:pt x="5019678" y="130579"/>
                </a:moveTo>
                <a:lnTo>
                  <a:pt x="5019678" y="416329"/>
                </a:lnTo>
                <a:lnTo>
                  <a:pt x="6368418" y="416329"/>
                </a:lnTo>
                <a:lnTo>
                  <a:pt x="6368418" y="130579"/>
                </a:lnTo>
                <a:close/>
                <a:moveTo>
                  <a:pt x="1285876" y="121054"/>
                </a:moveTo>
                <a:lnTo>
                  <a:pt x="1285876" y="406804"/>
                </a:lnTo>
                <a:lnTo>
                  <a:pt x="2634616" y="406804"/>
                </a:lnTo>
                <a:lnTo>
                  <a:pt x="2634616" y="121054"/>
                </a:lnTo>
                <a:close/>
                <a:moveTo>
                  <a:pt x="0" y="0"/>
                </a:moveTo>
                <a:lnTo>
                  <a:pt x="7654290" y="0"/>
                </a:lnTo>
                <a:lnTo>
                  <a:pt x="7654290" y="3717429"/>
                </a:lnTo>
                <a:lnTo>
                  <a:pt x="0" y="3717429"/>
                </a:lnTo>
                <a:close/>
              </a:path>
            </a:pathLst>
          </a:custGeom>
        </p:spPr>
      </p:pic>
      <p:sp>
        <p:nvSpPr>
          <p:cNvPr id="54" name="文本框 53"/>
          <p:cNvSpPr txBox="1"/>
          <p:nvPr/>
        </p:nvSpPr>
        <p:spPr>
          <a:xfrm>
            <a:off x="3185541" y="1910949"/>
            <a:ext cx="1591627" cy="369332"/>
          </a:xfrm>
          <a:prstGeom prst="rect">
            <a:avLst/>
          </a:prstGeom>
          <a:noFill/>
        </p:spPr>
        <p:txBody>
          <a:bodyPr wrap="square">
            <a:spAutoFit/>
          </a:bodyPr>
          <a:lstStyle/>
          <a:p>
            <a:r>
              <a:rPr lang="zh-CN" altLang="en-US" b="0" i="0" dirty="0">
                <a:solidFill>
                  <a:srgbClr val="1F2329"/>
                </a:solidFill>
                <a:effectLst/>
                <a:latin typeface="ui-sans-serif"/>
              </a:rPr>
              <a:t>敏捷工业决策</a:t>
            </a:r>
            <a:endParaRPr lang="zh-CN" altLang="en-US" dirty="0"/>
          </a:p>
        </p:txBody>
      </p:sp>
      <p:sp>
        <p:nvSpPr>
          <p:cNvPr id="55" name="文本框 54"/>
          <p:cNvSpPr txBox="1"/>
          <p:nvPr/>
        </p:nvSpPr>
        <p:spPr>
          <a:xfrm>
            <a:off x="7782877" y="1910949"/>
            <a:ext cx="1431607" cy="369332"/>
          </a:xfrm>
          <a:prstGeom prst="rect">
            <a:avLst/>
          </a:prstGeom>
          <a:noFill/>
        </p:spPr>
        <p:txBody>
          <a:bodyPr wrap="square">
            <a:spAutoFit/>
          </a:bodyPr>
          <a:lstStyle/>
          <a:p>
            <a:r>
              <a:rPr lang="zh-CN" altLang="en-US" b="0" i="0" dirty="0">
                <a:solidFill>
                  <a:srgbClr val="1F2329"/>
                </a:solidFill>
                <a:effectLst/>
                <a:latin typeface="ui-sans-serif"/>
              </a:rPr>
              <a:t>运筹学教育</a:t>
            </a:r>
            <a:endParaRPr lang="zh-CN" altLang="en-US" dirty="0"/>
          </a:p>
        </p:txBody>
      </p:sp>
      <p:sp>
        <p:nvSpPr>
          <p:cNvPr id="56" name="文本框 55"/>
          <p:cNvSpPr txBox="1"/>
          <p:nvPr/>
        </p:nvSpPr>
        <p:spPr>
          <a:xfrm>
            <a:off x="3135756" y="4046520"/>
            <a:ext cx="1591627" cy="369332"/>
          </a:xfrm>
          <a:prstGeom prst="rect">
            <a:avLst/>
          </a:prstGeom>
          <a:noFill/>
        </p:spPr>
        <p:txBody>
          <a:bodyPr wrap="square">
            <a:spAutoFit/>
          </a:bodyPr>
          <a:lstStyle/>
          <a:p>
            <a:r>
              <a:rPr lang="zh-CN" altLang="en-US" b="0" i="0" dirty="0">
                <a:solidFill>
                  <a:srgbClr val="1F2329"/>
                </a:solidFill>
                <a:effectLst/>
                <a:latin typeface="ui-sans-serif"/>
              </a:rPr>
              <a:t>数学建模竞赛</a:t>
            </a:r>
            <a:endParaRPr lang="zh-CN" altLang="en-US" dirty="0"/>
          </a:p>
        </p:txBody>
      </p:sp>
      <p:sp>
        <p:nvSpPr>
          <p:cNvPr id="57" name="文本框 56"/>
          <p:cNvSpPr txBox="1"/>
          <p:nvPr/>
        </p:nvSpPr>
        <p:spPr>
          <a:xfrm>
            <a:off x="6617901" y="3316470"/>
            <a:ext cx="3607119" cy="461665"/>
          </a:xfrm>
          <a:prstGeom prst="rect">
            <a:avLst/>
          </a:prstGeom>
          <a:noFill/>
        </p:spPr>
        <p:txBody>
          <a:bodyPr wrap="square">
            <a:spAutoFit/>
          </a:bodyPr>
          <a:lstStyle/>
          <a:p>
            <a:pPr algn="ctr"/>
            <a:r>
              <a:rPr lang="zh-CN" altLang="en-US" sz="1200" b="0" i="0" dirty="0">
                <a:solidFill>
                  <a:srgbClr val="1F2329"/>
                </a:solidFill>
                <a:effectLst/>
                <a:latin typeface="ui-sans-serif"/>
              </a:rPr>
              <a:t>为初学者提供即时、可靠的建参考和解题思路</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提升教学 效率与质量。</a:t>
            </a:r>
            <a:endParaRPr lang="zh-CN" altLang="en-US" sz="1200" dirty="0"/>
          </a:p>
        </p:txBody>
      </p:sp>
      <p:sp>
        <p:nvSpPr>
          <p:cNvPr id="58" name="文本框 57"/>
          <p:cNvSpPr txBox="1"/>
          <p:nvPr/>
        </p:nvSpPr>
        <p:spPr>
          <a:xfrm>
            <a:off x="1936718" y="3316170"/>
            <a:ext cx="4089274" cy="461665"/>
          </a:xfrm>
          <a:prstGeom prst="rect">
            <a:avLst/>
          </a:prstGeom>
          <a:noFill/>
        </p:spPr>
        <p:txBody>
          <a:bodyPr wrap="square">
            <a:spAutoFit/>
          </a:bodyPr>
          <a:lstStyle/>
          <a:p>
            <a:pPr algn="ctr"/>
            <a:r>
              <a:rPr lang="zh-CN" altLang="en-US" sz="1200" b="0" i="0" dirty="0">
                <a:solidFill>
                  <a:srgbClr val="1F2329"/>
                </a:solidFill>
                <a:effectLst/>
                <a:latin typeface="ui-sans-serif"/>
              </a:rPr>
              <a:t>快速响应业务变化</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辅助业务专家与算法工程师高效沟通</a:t>
            </a:r>
            <a:r>
              <a:rPr lang="en-US" altLang="zh-CN" sz="1200" b="0" i="0" dirty="0">
                <a:solidFill>
                  <a:srgbClr val="1F2329"/>
                </a:solidFill>
                <a:effectLst/>
                <a:latin typeface="ui-sans-serif"/>
              </a:rPr>
              <a:t>, </a:t>
            </a:r>
            <a:r>
              <a:rPr lang="zh-CN" altLang="en-US" sz="1200" b="0" i="0" dirty="0">
                <a:solidFill>
                  <a:srgbClr val="1F2329"/>
                </a:solidFill>
                <a:effectLst/>
                <a:latin typeface="ui-sans-serif"/>
              </a:rPr>
              <a:t>加速项目迭代。支持私有化部署</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保障商业数据安全。</a:t>
            </a:r>
            <a:endParaRPr lang="zh-CN" altLang="en-US" sz="1200" dirty="0"/>
          </a:p>
        </p:txBody>
      </p:sp>
      <p:sp>
        <p:nvSpPr>
          <p:cNvPr id="59" name="文本框 58"/>
          <p:cNvSpPr txBox="1"/>
          <p:nvPr/>
        </p:nvSpPr>
        <p:spPr>
          <a:xfrm>
            <a:off x="1936718" y="5413977"/>
            <a:ext cx="4089274" cy="461664"/>
          </a:xfrm>
          <a:prstGeom prst="rect">
            <a:avLst/>
          </a:prstGeom>
          <a:noFill/>
        </p:spPr>
        <p:txBody>
          <a:bodyPr wrap="square">
            <a:spAutoFit/>
          </a:bodyPr>
          <a:lstStyle/>
          <a:p>
            <a:pPr algn="ctr"/>
            <a:r>
              <a:rPr lang="zh-CN" altLang="en-US" sz="1200" b="0" i="0">
                <a:solidFill>
                  <a:srgbClr val="1F2329"/>
                </a:solidFill>
                <a:effectLst/>
                <a:latin typeface="ui-sans-serif"/>
              </a:rPr>
              <a:t>作为强大的辅助工具</a:t>
            </a:r>
            <a:r>
              <a:rPr lang="en-US" altLang="zh-CN" sz="1200" b="0" i="0">
                <a:solidFill>
                  <a:srgbClr val="1F2329"/>
                </a:solidFill>
                <a:effectLst/>
                <a:latin typeface="ui-sans-serif"/>
              </a:rPr>
              <a:t>,</a:t>
            </a:r>
            <a:r>
              <a:rPr lang="zh-CN" altLang="en-US" sz="1200" b="0" i="0">
                <a:solidFill>
                  <a:srgbClr val="1F2329"/>
                </a:solidFill>
                <a:effectLst/>
                <a:latin typeface="ui-sans-serif"/>
              </a:rPr>
              <a:t>帮助参赛者快速构建模型、生成代码</a:t>
            </a:r>
            <a:r>
              <a:rPr lang="en-US" altLang="zh-CN" sz="1200" b="0" i="0">
                <a:solidFill>
                  <a:srgbClr val="1F2329"/>
                </a:solidFill>
                <a:effectLst/>
                <a:latin typeface="ui-sans-serif"/>
              </a:rPr>
              <a:t>, </a:t>
            </a:r>
            <a:r>
              <a:rPr lang="zh-CN" altLang="en-US" sz="1200" b="0" i="0">
                <a:solidFill>
                  <a:srgbClr val="1F2329"/>
                </a:solidFill>
                <a:effectLst/>
                <a:latin typeface="ui-sans-serif"/>
              </a:rPr>
              <a:t>专注于更高层次的创新与分析。</a:t>
            </a:r>
            <a:endParaRPr lang="zh-CN" altLang="en-US" sz="1200" dirty="0"/>
          </a:p>
        </p:txBody>
      </p:sp>
      <p:sp>
        <p:nvSpPr>
          <p:cNvPr id="60" name="文本框 59"/>
          <p:cNvSpPr txBox="1"/>
          <p:nvPr/>
        </p:nvSpPr>
        <p:spPr>
          <a:xfrm>
            <a:off x="6515273" y="5378794"/>
            <a:ext cx="3966814" cy="461665"/>
          </a:xfrm>
          <a:prstGeom prst="rect">
            <a:avLst/>
          </a:prstGeom>
          <a:noFill/>
        </p:spPr>
        <p:txBody>
          <a:bodyPr wrap="square">
            <a:spAutoFit/>
          </a:bodyPr>
          <a:lstStyle/>
          <a:p>
            <a:pPr algn="ctr"/>
            <a:r>
              <a:rPr lang="en-US" altLang="zh-CN" sz="1200" b="0" i="0" dirty="0">
                <a:solidFill>
                  <a:srgbClr val="1F2329"/>
                </a:solidFill>
                <a:effectLst/>
                <a:latin typeface="ui-sans-serif"/>
              </a:rPr>
              <a:t>ORLM</a:t>
            </a:r>
            <a:r>
              <a:rPr lang="zh-CN" altLang="en-US" sz="1200" b="0" i="0" dirty="0">
                <a:solidFill>
                  <a:srgbClr val="1F2329"/>
                </a:solidFill>
                <a:effectLst/>
                <a:latin typeface="ui-sans-serif"/>
              </a:rPr>
              <a:t>能准确生成不同求解</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如</a:t>
            </a:r>
            <a:r>
              <a:rPr lang="en-US" altLang="zh-CN" sz="1200" b="0" i="0" dirty="0">
                <a:solidFill>
                  <a:srgbClr val="1F2329"/>
                </a:solidFill>
                <a:effectLst/>
                <a:latin typeface="ui-sans-serif"/>
              </a:rPr>
              <a:t>COPT</a:t>
            </a:r>
            <a:r>
              <a:rPr lang="zh-CN" altLang="en-US" sz="1200" b="0" i="0" dirty="0">
                <a:solidFill>
                  <a:srgbClr val="1F2329"/>
                </a:solidFill>
                <a:effectLst/>
                <a:latin typeface="ui-sans-serif"/>
              </a:rPr>
              <a:t>的法代码</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代码错误率仅约</a:t>
            </a:r>
            <a:r>
              <a:rPr lang="en-US" altLang="zh-CN" sz="1200" b="0" i="0" dirty="0">
                <a:solidFill>
                  <a:srgbClr val="1F2329"/>
                </a:solidFill>
                <a:effectLst/>
                <a:latin typeface="ui-sans-serif"/>
              </a:rPr>
              <a:t>5%),</a:t>
            </a:r>
            <a:r>
              <a:rPr lang="zh-CN" altLang="en-US" sz="1200" b="0" i="0" dirty="0">
                <a:solidFill>
                  <a:srgbClr val="1F2329"/>
                </a:solidFill>
                <a:effectLst/>
                <a:latin typeface="ui-sans-serif"/>
              </a:rPr>
              <a:t>让用户专注于模型本身</a:t>
            </a:r>
            <a:r>
              <a:rPr lang="en-US" altLang="zh-CN" sz="1200" b="0" i="0" dirty="0">
                <a:solidFill>
                  <a:srgbClr val="1F2329"/>
                </a:solidFill>
                <a:effectLst/>
                <a:latin typeface="ui-sans-serif"/>
              </a:rPr>
              <a:t>,</a:t>
            </a:r>
            <a:r>
              <a:rPr lang="zh-CN" altLang="en-US" sz="1200" b="0" i="0" dirty="0">
                <a:solidFill>
                  <a:srgbClr val="1F2329"/>
                </a:solidFill>
                <a:effectLst/>
                <a:latin typeface="ui-sans-serif"/>
              </a:rPr>
              <a:t>而非复杂的编程语法。</a:t>
            </a:r>
            <a:endParaRPr lang="zh-CN" altLang="en-US" sz="1200" dirty="0"/>
          </a:p>
        </p:txBody>
      </p:sp>
      <p:sp>
        <p:nvSpPr>
          <p:cNvPr id="61" name="文本框 60"/>
          <p:cNvSpPr txBox="1"/>
          <p:nvPr/>
        </p:nvSpPr>
        <p:spPr>
          <a:xfrm>
            <a:off x="7643813" y="4014188"/>
            <a:ext cx="2048827" cy="369332"/>
          </a:xfrm>
          <a:prstGeom prst="rect">
            <a:avLst/>
          </a:prstGeom>
          <a:noFill/>
        </p:spPr>
        <p:txBody>
          <a:bodyPr wrap="square">
            <a:spAutoFit/>
          </a:bodyPr>
          <a:lstStyle/>
          <a:p>
            <a:r>
              <a:rPr lang="zh-CN" altLang="en-US" b="0" i="0" dirty="0">
                <a:solidFill>
                  <a:srgbClr val="1F2329"/>
                </a:solidFill>
                <a:effectLst/>
                <a:latin typeface="ui-sans-serif"/>
              </a:rPr>
              <a:t>降低求解器门槛</a:t>
            </a:r>
            <a:endParaRPr lang="zh-CN" altLang="en-US" dirty="0"/>
          </a:p>
        </p:txBody>
      </p:sp>
      <p:sp>
        <p:nvSpPr>
          <p:cNvPr id="62" name="文本框 61"/>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63" name="文本框 62"/>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总结与展望</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0" y="-2"/>
            <a:ext cx="12192000" cy="6858003"/>
            <a:chOff x="0" y="-2"/>
            <a:chExt cx="12192000" cy="6858003"/>
          </a:xfrm>
        </p:grpSpPr>
        <p:sp>
          <p:nvSpPr>
            <p:cNvPr id="2" name="矩形 1"/>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 name="矩形 2"/>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4" name="矩形 3"/>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13" name="组合 12"/>
          <p:cNvGrpSpPr/>
          <p:nvPr/>
        </p:nvGrpSpPr>
        <p:grpSpPr>
          <a:xfrm>
            <a:off x="623392" y="260058"/>
            <a:ext cx="2162740" cy="693697"/>
            <a:chOff x="623392" y="260058"/>
            <a:chExt cx="2162740" cy="693697"/>
          </a:xfrm>
        </p:grpSpPr>
        <p:sp>
          <p:nvSpPr>
            <p:cNvPr id="11" name="文本框 10"/>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8" name="文本框 7"/>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目录</a:t>
              </a:r>
              <a:endParaRPr kumimoji="1" lang="zh-CN" altLang="en-US" sz="3200" b="1" spc="6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grpSp>
      <p:grpSp>
        <p:nvGrpSpPr>
          <p:cNvPr id="15" name="组合 14"/>
          <p:cNvGrpSpPr/>
          <p:nvPr/>
        </p:nvGrpSpPr>
        <p:grpSpPr>
          <a:xfrm>
            <a:off x="133400" y="303140"/>
            <a:ext cx="11901234" cy="6632796"/>
            <a:chOff x="133400" y="303140"/>
            <a:chExt cx="11901234" cy="6632796"/>
          </a:xfrm>
        </p:grpSpPr>
        <p:pic>
          <p:nvPicPr>
            <p:cNvPr id="5" name="图片 4"/>
            <p:cNvPicPr>
              <a:picLocks noChangeAspect="1"/>
            </p:cNvPicPr>
            <p:nvPr/>
          </p:nvPicPr>
          <p:blipFill>
            <a:blip r:embed="rId2" cstate="email">
              <a:alphaModFix amt="70000"/>
            </a:blip>
            <a:stretch>
              <a:fillRect/>
            </a:stretch>
          </p:blipFill>
          <p:spPr>
            <a:xfrm>
              <a:off x="9840416" y="303140"/>
              <a:ext cx="2031325" cy="403124"/>
            </a:xfrm>
            <a:prstGeom prst="rect">
              <a:avLst/>
            </a:prstGeom>
          </p:spPr>
        </p:pic>
        <p:pic>
          <p:nvPicPr>
            <p:cNvPr id="10" name="图片 9"/>
            <p:cNvPicPr>
              <a:picLocks noChangeAspect="1"/>
            </p:cNvPicPr>
            <p:nvPr/>
          </p:nvPicPr>
          <p:blipFill>
            <a:blip r:embed="rId3" cstate="email">
              <a:alphaModFix amt="50000"/>
            </a:blip>
            <a:stretch>
              <a:fillRect/>
            </a:stretch>
          </p:blipFill>
          <p:spPr>
            <a:xfrm>
              <a:off x="8996245" y="6572902"/>
              <a:ext cx="3038389" cy="185483"/>
            </a:xfrm>
            <a:prstGeom prst="rect">
              <a:avLst/>
            </a:prstGeom>
          </p:spPr>
        </p:pic>
        <p:pic>
          <p:nvPicPr>
            <p:cNvPr id="12" name="图片 11" descr="图片包含 游戏机, 画, 钟表&#10;&#10;描述已自动生成"/>
            <p:cNvPicPr>
              <a:picLocks noChangeAspect="1"/>
            </p:cNvPicPr>
            <p:nvPr/>
          </p:nvPicPr>
          <p:blipFill>
            <a:blip r:embed="rId4" cstate="email"/>
            <a:stretch>
              <a:fillRect/>
            </a:stretch>
          </p:blipFill>
          <p:spPr>
            <a:xfrm>
              <a:off x="133400" y="6453336"/>
              <a:ext cx="2362200" cy="482600"/>
            </a:xfrm>
            <a:prstGeom prst="rect">
              <a:avLst/>
            </a:prstGeom>
          </p:spPr>
        </p:pic>
      </p:grpSp>
      <p:grpSp>
        <p:nvGrpSpPr>
          <p:cNvPr id="7" name="组合 6"/>
          <p:cNvGrpSpPr/>
          <p:nvPr/>
        </p:nvGrpSpPr>
        <p:grpSpPr>
          <a:xfrm>
            <a:off x="1814714" y="1697998"/>
            <a:ext cx="4536413" cy="767627"/>
            <a:chOff x="1782684" y="1907512"/>
            <a:chExt cx="4536413" cy="767627"/>
          </a:xfrm>
        </p:grpSpPr>
        <p:sp>
          <p:nvSpPr>
            <p:cNvPr id="16" name="文本框 15"/>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rPr>
                <a:t>Background &amp; Challenges</a:t>
              </a:r>
              <a:endPar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endParaRPr>
            </a:p>
          </p:txBody>
        </p:sp>
        <p:cxnSp>
          <p:nvCxnSpPr>
            <p:cNvPr id="24" name="直线连接符 23"/>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782684" y="1978568"/>
              <a:ext cx="618022" cy="629497"/>
              <a:chOff x="1782684" y="1978568"/>
              <a:chExt cx="618022" cy="629497"/>
            </a:xfrm>
          </p:grpSpPr>
          <p:sp>
            <p:nvSpPr>
              <p:cNvPr id="21" name="圆角矩形 20"/>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63" name="圆角矩形 62"/>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17" name="文本框 16"/>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704020202090204" pitchFamily="34" charset="0"/>
                    <a:ea typeface="微软雅黑" panose="020B0502040204020203" pitchFamily="34" charset="-122"/>
                    <a:cs typeface="Arial" panose="020B0704020202090204" pitchFamily="34" charset="0"/>
                  </a:rPr>
                  <a:t>01</a:t>
                </a:r>
                <a:endParaRPr kumimoji="1" lang="zh-CN" altLang="en-US" sz="2400" b="1" dirty="0">
                  <a:solidFill>
                    <a:schemeClr val="bg1"/>
                  </a:solidFill>
                  <a:latin typeface="Arial" panose="020B0704020202090204" pitchFamily="34" charset="0"/>
                  <a:ea typeface="微软雅黑" panose="020B0502040204020203" pitchFamily="34" charset="-122"/>
                  <a:cs typeface="Arial" panose="020B0704020202090204" pitchFamily="34" charset="0"/>
                </a:endParaRPr>
              </a:p>
            </p:txBody>
          </p:sp>
        </p:grpSp>
        <p:sp>
          <p:nvSpPr>
            <p:cNvPr id="14" name="文本框 13"/>
            <p:cNvSpPr txBox="1"/>
            <p:nvPr/>
          </p:nvSpPr>
          <p:spPr>
            <a:xfrm>
              <a:off x="2472988" y="1907512"/>
              <a:ext cx="3846109"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任务背景与核心挑战</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grpSp>
        <p:nvGrpSpPr>
          <p:cNvPr id="72" name="组合 71"/>
          <p:cNvGrpSpPr/>
          <p:nvPr/>
        </p:nvGrpSpPr>
        <p:grpSpPr>
          <a:xfrm>
            <a:off x="4052218" y="3411773"/>
            <a:ext cx="3519329" cy="767627"/>
            <a:chOff x="1782684" y="1907512"/>
            <a:chExt cx="3519329" cy="767627"/>
          </a:xfrm>
        </p:grpSpPr>
        <p:sp>
          <p:nvSpPr>
            <p:cNvPr id="73" name="文本框 72"/>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rPr>
                <a:t>Evaluation &amp; Results</a:t>
              </a:r>
              <a:endPar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endParaRPr>
            </a:p>
          </p:txBody>
        </p:sp>
        <p:cxnSp>
          <p:nvCxnSpPr>
            <p:cNvPr id="74" name="直线连接符 73"/>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782684" y="1978568"/>
              <a:ext cx="618022" cy="629497"/>
              <a:chOff x="1782684" y="1978568"/>
              <a:chExt cx="618022" cy="629497"/>
            </a:xfrm>
          </p:grpSpPr>
          <p:sp>
            <p:nvSpPr>
              <p:cNvPr id="77" name="圆角矩形 76"/>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78" name="圆角矩形 77"/>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79" name="文本框 78"/>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704020202090204" pitchFamily="34" charset="0"/>
                    <a:ea typeface="微软雅黑" panose="020B0502040204020203" pitchFamily="34" charset="-122"/>
                    <a:cs typeface="Arial" panose="020B0704020202090204" pitchFamily="34" charset="0"/>
                  </a:rPr>
                  <a:t>03</a:t>
                </a:r>
                <a:endParaRPr kumimoji="1" lang="zh-CN" altLang="en-US" sz="2400" b="1" dirty="0">
                  <a:solidFill>
                    <a:schemeClr val="bg1"/>
                  </a:solidFill>
                  <a:latin typeface="Arial" panose="020B0704020202090204" pitchFamily="34" charset="0"/>
                  <a:ea typeface="微软雅黑" panose="020B0502040204020203" pitchFamily="34" charset="-122"/>
                  <a:cs typeface="Arial" panose="020B0704020202090204" pitchFamily="34" charset="0"/>
                </a:endParaRPr>
              </a:p>
            </p:txBody>
          </p:sp>
        </p:grpSp>
        <p:sp>
          <p:nvSpPr>
            <p:cNvPr id="76" name="文本框 75"/>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实验评估</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grpSp>
        <p:nvGrpSpPr>
          <p:cNvPr id="104" name="组合 103"/>
          <p:cNvGrpSpPr/>
          <p:nvPr/>
        </p:nvGrpSpPr>
        <p:grpSpPr>
          <a:xfrm>
            <a:off x="2873750" y="2545146"/>
            <a:ext cx="3519329" cy="767627"/>
            <a:chOff x="1782684" y="1907512"/>
            <a:chExt cx="3519329" cy="767627"/>
          </a:xfrm>
        </p:grpSpPr>
        <p:sp>
          <p:nvSpPr>
            <p:cNvPr id="105" name="文本框 104"/>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rPr>
                <a:t>Methodology</a:t>
              </a:r>
              <a:endPar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endParaRPr>
            </a:p>
          </p:txBody>
        </p:sp>
        <p:cxnSp>
          <p:nvCxnSpPr>
            <p:cNvPr id="106" name="直线连接符 105"/>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1782684" y="1978568"/>
              <a:ext cx="618022" cy="629497"/>
              <a:chOff x="1782684" y="1978568"/>
              <a:chExt cx="618022" cy="629497"/>
            </a:xfrm>
          </p:grpSpPr>
          <p:sp>
            <p:nvSpPr>
              <p:cNvPr id="109" name="圆角矩形 108"/>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110" name="圆角矩形 109"/>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111" name="文本框 110"/>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latin typeface="Arial" panose="020B0704020202090204" pitchFamily="34" charset="0"/>
                  <a:ea typeface="微软雅黑" panose="020B0502040204020203" pitchFamily="34" charset="-122"/>
                  <a:cs typeface="Arial" panose="020B0704020202090204" pitchFamily="34" charset="0"/>
                </a:endParaRPr>
              </a:p>
            </p:txBody>
          </p:sp>
        </p:grpSp>
        <p:sp>
          <p:nvSpPr>
            <p:cNvPr id="108" name="文本框 107"/>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grpSp>
        <p:nvGrpSpPr>
          <p:cNvPr id="112" name="组合 111"/>
          <p:cNvGrpSpPr/>
          <p:nvPr/>
        </p:nvGrpSpPr>
        <p:grpSpPr>
          <a:xfrm>
            <a:off x="6760217" y="5167395"/>
            <a:ext cx="5124411" cy="767627"/>
            <a:chOff x="1782684" y="1907512"/>
            <a:chExt cx="5124411" cy="767627"/>
          </a:xfrm>
        </p:grpSpPr>
        <p:sp>
          <p:nvSpPr>
            <p:cNvPr id="113" name="文本框 112"/>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rPr>
                <a:t>Conclusion &amp; Outlook</a:t>
              </a:r>
              <a:endPar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endParaRPr>
            </a:p>
          </p:txBody>
        </p:sp>
        <p:cxnSp>
          <p:nvCxnSpPr>
            <p:cNvPr id="114" name="直线连接符 113"/>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1782684" y="1978568"/>
              <a:ext cx="618022" cy="629497"/>
              <a:chOff x="1782684" y="1978568"/>
              <a:chExt cx="618022" cy="629497"/>
            </a:xfrm>
          </p:grpSpPr>
          <p:sp>
            <p:nvSpPr>
              <p:cNvPr id="117" name="圆角矩形 116"/>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118" name="圆角矩形 117"/>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119" name="文本框 118"/>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704020202090204" pitchFamily="34" charset="0"/>
                    <a:ea typeface="微软雅黑" panose="020B0502040204020203" pitchFamily="34" charset="-122"/>
                    <a:cs typeface="Arial" panose="020B0704020202090204" pitchFamily="34" charset="0"/>
                  </a:rPr>
                  <a:t>05</a:t>
                </a:r>
                <a:endParaRPr kumimoji="1" lang="zh-CN" altLang="en-US" sz="2400" b="1" dirty="0">
                  <a:solidFill>
                    <a:schemeClr val="bg1"/>
                  </a:solidFill>
                  <a:latin typeface="Arial" panose="020B0704020202090204" pitchFamily="34" charset="0"/>
                  <a:ea typeface="微软雅黑" panose="020B0502040204020203" pitchFamily="34" charset="-122"/>
                  <a:cs typeface="Arial" panose="020B0704020202090204" pitchFamily="34" charset="0"/>
                </a:endParaRPr>
              </a:p>
            </p:txBody>
          </p:sp>
        </p:grpSp>
        <p:sp>
          <p:nvSpPr>
            <p:cNvPr id="116" name="文本框 115"/>
            <p:cNvSpPr txBox="1"/>
            <p:nvPr/>
          </p:nvSpPr>
          <p:spPr>
            <a:xfrm>
              <a:off x="2472988" y="1907512"/>
              <a:ext cx="4434107"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总结与展望</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grpSp>
        <p:nvGrpSpPr>
          <p:cNvPr id="45" name="组合 44"/>
          <p:cNvGrpSpPr/>
          <p:nvPr/>
        </p:nvGrpSpPr>
        <p:grpSpPr>
          <a:xfrm>
            <a:off x="5334043" y="4294737"/>
            <a:ext cx="5124411" cy="767627"/>
            <a:chOff x="1782684" y="1907512"/>
            <a:chExt cx="5124411" cy="767627"/>
          </a:xfrm>
        </p:grpSpPr>
        <p:sp>
          <p:nvSpPr>
            <p:cNvPr id="46" name="文本框 45"/>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rPr>
                <a:t>Application Cases</a:t>
              </a:r>
              <a:endParaRPr kumimoji="1" lang="en-US" altLang="zh-CN" sz="1050" spc="300" dirty="0">
                <a:solidFill>
                  <a:schemeClr val="tx1">
                    <a:lumMod val="50000"/>
                    <a:lumOff val="50000"/>
                  </a:schemeClr>
                </a:solidFill>
                <a:latin typeface="Arial" panose="020B0704020202090204" pitchFamily="34" charset="0"/>
                <a:ea typeface="微软雅黑" panose="020B0502040204020203" pitchFamily="34" charset="-122"/>
                <a:cs typeface="Arial" panose="020B0704020202090204" pitchFamily="34" charset="0"/>
              </a:endParaRPr>
            </a:p>
          </p:txBody>
        </p:sp>
        <p:cxnSp>
          <p:nvCxnSpPr>
            <p:cNvPr id="47" name="直线连接符 113"/>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782684" y="1978568"/>
              <a:ext cx="618022" cy="629497"/>
              <a:chOff x="1782684" y="1978568"/>
              <a:chExt cx="618022" cy="629497"/>
            </a:xfrm>
          </p:grpSpPr>
          <p:sp>
            <p:nvSpPr>
              <p:cNvPr id="50" name="圆角矩形 116"/>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51" name="圆角矩形 117"/>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ea typeface="微软雅黑" panose="020B0502040204020203" pitchFamily="34" charset="-122"/>
                  <a:cs typeface="Arial" panose="020B0704020202090204" pitchFamily="34" charset="0"/>
                </a:endParaRPr>
              </a:p>
            </p:txBody>
          </p:sp>
          <p:sp>
            <p:nvSpPr>
              <p:cNvPr id="52" name="文本框 51"/>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704020202090204" pitchFamily="34" charset="0"/>
                    <a:ea typeface="微软雅黑" panose="020B0502040204020203" pitchFamily="34" charset="-122"/>
                    <a:cs typeface="Arial" panose="020B0704020202090204" pitchFamily="34" charset="0"/>
                  </a:rPr>
                  <a:t>04</a:t>
                </a:r>
                <a:endParaRPr kumimoji="1" lang="zh-CN" altLang="en-US" sz="2400" b="1" dirty="0">
                  <a:solidFill>
                    <a:schemeClr val="bg1"/>
                  </a:solidFill>
                  <a:latin typeface="Arial" panose="020B0704020202090204" pitchFamily="34" charset="0"/>
                  <a:ea typeface="微软雅黑" panose="020B0502040204020203" pitchFamily="34" charset="-122"/>
                  <a:cs typeface="Arial" panose="020B0704020202090204" pitchFamily="34" charset="0"/>
                </a:endParaRPr>
              </a:p>
            </p:txBody>
          </p:sp>
        </p:grpSp>
        <p:sp>
          <p:nvSpPr>
            <p:cNvPr id="49" name="文本框 48"/>
            <p:cNvSpPr txBox="1"/>
            <p:nvPr/>
          </p:nvSpPr>
          <p:spPr>
            <a:xfrm>
              <a:off x="2472988" y="1907512"/>
              <a:ext cx="4434107"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应用案例</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gr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pic>
        <p:nvPicPr>
          <p:cNvPr id="9" name="图片 8" descr="图片包含 游戏机, 画, 钟表&#10;&#10;描述已自动生成"/>
          <p:cNvPicPr>
            <a:picLocks noChangeAspect="1"/>
          </p:cNvPicPr>
          <p:nvPr/>
        </p:nvPicPr>
        <p:blipFill>
          <a:blip r:embed="rId2" cstate="email"/>
          <a:stretch>
            <a:fillRect/>
          </a:stretch>
        </p:blipFill>
        <p:spPr>
          <a:xfrm>
            <a:off x="4586145" y="122295"/>
            <a:ext cx="3019710" cy="616930"/>
          </a:xfrm>
          <a:prstGeom prst="rect">
            <a:avLst/>
          </a:prstGeom>
        </p:spPr>
      </p:pic>
      <p:pic>
        <p:nvPicPr>
          <p:cNvPr id="8" name="图片 7"/>
          <p:cNvPicPr>
            <a:picLocks noChangeAspect="1"/>
          </p:cNvPicPr>
          <p:nvPr/>
        </p:nvPicPr>
        <p:blipFill>
          <a:blip r:embed="rId3" cstate="email">
            <a:alphaModFix amt="70000"/>
          </a:blip>
          <a:stretch>
            <a:fillRect/>
          </a:stretch>
        </p:blipFill>
        <p:spPr>
          <a:xfrm>
            <a:off x="5052435" y="6220399"/>
            <a:ext cx="2050361" cy="406902"/>
          </a:xfrm>
          <a:prstGeom prst="rect">
            <a:avLst/>
          </a:prstGeom>
        </p:spPr>
      </p:pic>
      <p:pic>
        <p:nvPicPr>
          <p:cNvPr id="10" name="图片 9" descr="图片包含 游戏机, 画&#10;&#10;描述已自动生成"/>
          <p:cNvPicPr>
            <a:picLocks noChangeAspect="1"/>
          </p:cNvPicPr>
          <p:nvPr/>
        </p:nvPicPr>
        <p:blipFill>
          <a:blip r:embed="rId4">
            <a:alphaModFix amt="50000"/>
          </a:blip>
          <a:stretch>
            <a:fillRect/>
          </a:stretch>
        </p:blipFill>
        <p:spPr>
          <a:xfrm>
            <a:off x="1133960" y="690867"/>
            <a:ext cx="9887309" cy="3229854"/>
          </a:xfrm>
          <a:prstGeom prst="rect">
            <a:avLst/>
          </a:prstGeom>
        </p:spPr>
      </p:pic>
      <p:cxnSp>
        <p:nvCxnSpPr>
          <p:cNvPr id="6" name="直线连接符 5"/>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704020202090204" pitchFamily="34" charset="0"/>
                <a:ea typeface="微软雅黑" panose="020B0502040204020203" pitchFamily="34" charset="-122"/>
                <a:cs typeface="Arial" panose="020B0704020202090204" pitchFamily="34" charset="0"/>
              </a:rPr>
              <a:t>感谢大家观看</a:t>
            </a:r>
            <a:endParaRPr kumimoji="1" lang="zh-CN" altLang="en-US" sz="6600" b="1" spc="300" dirty="0">
              <a:ln w="9525">
                <a:noFill/>
              </a:ln>
              <a:gradFill>
                <a:gsLst>
                  <a:gs pos="0">
                    <a:schemeClr val="bg1"/>
                  </a:gs>
                  <a:gs pos="100000">
                    <a:schemeClr val="bg1">
                      <a:lumMod val="65000"/>
                    </a:schemeClr>
                  </a:gs>
                </a:gsLst>
                <a:lin ang="5400000" scaled="1"/>
              </a:gradFill>
              <a:latin typeface="Arial" panose="020B0704020202090204" pitchFamily="34" charset="0"/>
              <a:ea typeface="微软雅黑" panose="020B0502040204020203" pitchFamily="34" charset="-122"/>
              <a:cs typeface="Arial" panose="020B0704020202090204" pitchFamily="34" charset="0"/>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1"/>
            <a:ext cx="12192000" cy="6858002"/>
            <a:chOff x="0" y="-1"/>
            <a:chExt cx="12192000" cy="6858002"/>
          </a:xfrm>
        </p:grpSpPr>
        <p:sp>
          <p:nvSpPr>
            <p:cNvPr id="32" name="矩形 3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3" name="矩形 3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4" name="矩形 3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5" name="组合 34"/>
          <p:cNvGrpSpPr/>
          <p:nvPr/>
        </p:nvGrpSpPr>
        <p:grpSpPr>
          <a:xfrm>
            <a:off x="133400" y="140547"/>
            <a:ext cx="11901234" cy="6795389"/>
            <a:chOff x="133400" y="140547"/>
            <a:chExt cx="11901234" cy="6795389"/>
          </a:xfrm>
        </p:grpSpPr>
        <p:pic>
          <p:nvPicPr>
            <p:cNvPr id="36" name="图片 35"/>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7" name="图片 36"/>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8" name="图片 37"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sp>
        <p:nvSpPr>
          <p:cNvPr id="26" name="文本框 25"/>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3300904"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任务背景与核心挑战</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grpSp>
        <p:nvGrpSpPr>
          <p:cNvPr id="9" name="组合 8"/>
          <p:cNvGrpSpPr/>
          <p:nvPr/>
        </p:nvGrpSpPr>
        <p:grpSpPr>
          <a:xfrm>
            <a:off x="-125560" y="1275288"/>
            <a:ext cx="6520618" cy="5660648"/>
            <a:chOff x="-125560" y="1275288"/>
            <a:chExt cx="6520618" cy="5660648"/>
          </a:xfrm>
        </p:grpSpPr>
        <p:pic>
          <p:nvPicPr>
            <p:cNvPr id="12" name="图片 11"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sp>
          <p:nvSpPr>
            <p:cNvPr id="6" name="五边形 5"/>
            <p:cNvSpPr/>
            <p:nvPr/>
          </p:nvSpPr>
          <p:spPr>
            <a:xfrm>
              <a:off x="0" y="1974196"/>
              <a:ext cx="6325771" cy="4044276"/>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14" name="五边形 5"/>
            <p:cNvSpPr/>
            <p:nvPr/>
          </p:nvSpPr>
          <p:spPr>
            <a:xfrm>
              <a:off x="-125560" y="1917904"/>
              <a:ext cx="6520618" cy="4156859"/>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noFill/>
            <a:ln w="28575">
              <a:gradFill>
                <a:gsLst>
                  <a:gs pos="25000">
                    <a:srgbClr val="C00000">
                      <a:alpha val="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17" name="五边形 5"/>
            <p:cNvSpPr/>
            <p:nvPr/>
          </p:nvSpPr>
          <p:spPr>
            <a:xfrm>
              <a:off x="0" y="1275288"/>
              <a:ext cx="4442509" cy="256688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1000"/>
                  </a:srgbClr>
                </a:gs>
                <a:gs pos="100000">
                  <a:srgbClr val="C00000">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18" name="五边形 5"/>
            <p:cNvSpPr/>
            <p:nvPr/>
          </p:nvSpPr>
          <p:spPr>
            <a:xfrm>
              <a:off x="-934" y="5539918"/>
              <a:ext cx="1445971" cy="835483"/>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11" name="组合 10"/>
          <p:cNvGrpSpPr/>
          <p:nvPr/>
        </p:nvGrpSpPr>
        <p:grpSpPr>
          <a:xfrm>
            <a:off x="5796940" y="938613"/>
            <a:ext cx="6520618" cy="5079859"/>
            <a:chOff x="5796940" y="938613"/>
            <a:chExt cx="6520618" cy="5079859"/>
          </a:xfrm>
        </p:grpSpPr>
        <p:sp>
          <p:nvSpPr>
            <p:cNvPr id="13" name="五边形 5"/>
            <p:cNvSpPr/>
            <p:nvPr/>
          </p:nvSpPr>
          <p:spPr>
            <a:xfrm rot="10800000">
              <a:off x="5866228" y="1275288"/>
              <a:ext cx="6325771" cy="365503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704020202090204" pitchFamily="34" charset="0"/>
                <a:cs typeface="Arial" panose="020B0704020202090204" pitchFamily="34" charset="0"/>
              </a:endParaRPr>
            </a:p>
          </p:txBody>
        </p:sp>
        <p:sp>
          <p:nvSpPr>
            <p:cNvPr id="15" name="五边形 5"/>
            <p:cNvSpPr/>
            <p:nvPr/>
          </p:nvSpPr>
          <p:spPr>
            <a:xfrm rot="10800000">
              <a:off x="5796940" y="1218996"/>
              <a:ext cx="6520618" cy="3767617"/>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noFill/>
            <a:ln w="28575">
              <a:gradFill>
                <a:gsLst>
                  <a:gs pos="25000">
                    <a:srgbClr val="C00000">
                      <a:alpha val="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19" name="五边形 5"/>
            <p:cNvSpPr/>
            <p:nvPr/>
          </p:nvSpPr>
          <p:spPr>
            <a:xfrm rot="10800000">
              <a:off x="7749491" y="3451588"/>
              <a:ext cx="4442509" cy="256688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1000"/>
                  </a:srgbClr>
                </a:gs>
                <a:gs pos="100000">
                  <a:srgbClr val="C00000">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20" name="五边形 5"/>
            <p:cNvSpPr/>
            <p:nvPr/>
          </p:nvSpPr>
          <p:spPr>
            <a:xfrm rot="10800000">
              <a:off x="10746028" y="938613"/>
              <a:ext cx="1445971" cy="835483"/>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1" fmla="*/ 0 w 6541477"/>
                <a:gd name="connsiteY0-2" fmla="*/ 0 h 3967090"/>
                <a:gd name="connsiteX1-3" fmla="*/ 5261297 w 6541477"/>
                <a:gd name="connsiteY1-4" fmla="*/ 0 h 3967090"/>
                <a:gd name="connsiteX2-5" fmla="*/ 6541477 w 6541477"/>
                <a:gd name="connsiteY2-6" fmla="*/ 2419644 h 3967090"/>
                <a:gd name="connsiteX3-7" fmla="*/ 5261297 w 6541477"/>
                <a:gd name="connsiteY3-8" fmla="*/ 3967090 h 3967090"/>
                <a:gd name="connsiteX4-9" fmla="*/ 0 w 6541477"/>
                <a:gd name="connsiteY4-10" fmla="*/ 3967090 h 3967090"/>
                <a:gd name="connsiteX5-11" fmla="*/ 0 w 6541477"/>
                <a:gd name="connsiteY5-12" fmla="*/ 0 h 39670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22" name="组合 21"/>
          <p:cNvGrpSpPr/>
          <p:nvPr/>
        </p:nvGrpSpPr>
        <p:grpSpPr>
          <a:xfrm>
            <a:off x="462037" y="2054159"/>
            <a:ext cx="4963403" cy="1495407"/>
            <a:chOff x="364064" y="2054159"/>
            <a:chExt cx="4963403" cy="1495407"/>
          </a:xfrm>
        </p:grpSpPr>
        <p:sp>
          <p:nvSpPr>
            <p:cNvPr id="7" name="文本框 6"/>
            <p:cNvSpPr txBox="1"/>
            <p:nvPr/>
          </p:nvSpPr>
          <p:spPr>
            <a:xfrm>
              <a:off x="364064" y="2054159"/>
              <a:ext cx="3365024" cy="597215"/>
            </a:xfrm>
            <a:prstGeom prst="rect">
              <a:avLst/>
            </a:prstGeom>
            <a:noFill/>
          </p:spPr>
          <p:txBody>
            <a:bodyPr wrap="none" rtlCol="0">
              <a:spAutoFit/>
            </a:bodyPr>
            <a:lstStyle/>
            <a:p>
              <a:pPr algn="ctr">
                <a:lnSpc>
                  <a:spcPct val="130000"/>
                </a:lnSpc>
              </a:pPr>
              <a:r>
                <a:rPr kumimoji="1" lang="zh-CN" altLang="en-US" sz="2800" b="1" spc="300" dirty="0">
                  <a:gradFill>
                    <a:gsLst>
                      <a:gs pos="0">
                        <a:srgbClr val="C00000"/>
                      </a:gs>
                      <a:gs pos="100000">
                        <a:srgbClr val="770504"/>
                      </a:gs>
                    </a:gsLst>
                    <a:lin ang="5400000" scaled="0"/>
                  </a:gradFill>
                  <a:latin typeface="Arial" panose="020B0704020202090204" pitchFamily="34" charset="0"/>
                  <a:ea typeface="微软雅黑" panose="020B0502040204020203" pitchFamily="34" charset="-122"/>
                  <a:cs typeface="Arial" panose="020B0704020202090204" pitchFamily="34" charset="0"/>
                </a:rPr>
                <a:t>运筹学的巨大价值</a:t>
              </a:r>
              <a:endParaRPr kumimoji="1" lang="zh-CN" altLang="en-US" sz="2800" b="1" spc="300" dirty="0">
                <a:gradFill>
                  <a:gsLst>
                    <a:gs pos="0">
                      <a:srgbClr val="C00000"/>
                    </a:gs>
                    <a:gs pos="100000">
                      <a:srgbClr val="770504"/>
                    </a:gs>
                  </a:gsLst>
                  <a:lin ang="5400000" scaled="0"/>
                </a:gradFill>
                <a:latin typeface="Arial" panose="020B0704020202090204" pitchFamily="34" charset="0"/>
                <a:ea typeface="微软雅黑" panose="020B0502040204020203" pitchFamily="34" charset="-122"/>
                <a:cs typeface="Arial" panose="020B0704020202090204" pitchFamily="34" charset="0"/>
              </a:endParaRPr>
            </a:p>
          </p:txBody>
        </p:sp>
        <p:sp>
          <p:nvSpPr>
            <p:cNvPr id="8" name="直角三角形 7"/>
            <p:cNvSpPr/>
            <p:nvPr/>
          </p:nvSpPr>
          <p:spPr>
            <a:xfrm rot="13500000">
              <a:off x="3626154" y="2309133"/>
              <a:ext cx="189291" cy="18929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16" name="文本框 15"/>
            <p:cNvSpPr txBox="1"/>
            <p:nvPr/>
          </p:nvSpPr>
          <p:spPr>
            <a:xfrm>
              <a:off x="1145611" y="2640599"/>
              <a:ext cx="4181856" cy="908967"/>
            </a:xfrm>
            <a:prstGeom prst="rect">
              <a:avLst/>
            </a:prstGeom>
            <a:noFill/>
          </p:spPr>
          <p:txBody>
            <a:bodyPr wrap="square" rtlCol="0">
              <a:spAutoFit/>
            </a:bodyPr>
            <a:lstStyle/>
            <a:p>
              <a:pPr>
                <a:lnSpc>
                  <a:spcPct val="130000"/>
                </a:lnSpc>
              </a:pPr>
              <a:r>
                <a:rPr lang="zh-CN" altLang="en-US" sz="1400" dirty="0"/>
                <a:t>京东 </a:t>
              </a:r>
              <a:r>
                <a:rPr lang="en-US" altLang="zh-CN" sz="1400" dirty="0"/>
                <a:t>(</a:t>
              </a:r>
              <a:r>
                <a:rPr lang="en-US" altLang="zh-CN" sz="1400" dirty="0">
                  <a:hlinkClick r:id="rId4"/>
                </a:rPr>
                <a:t>JD.com</a:t>
              </a:r>
              <a:r>
                <a:rPr lang="en-US" altLang="zh-CN" sz="1400" dirty="0"/>
                <a:t>) : </a:t>
              </a:r>
              <a:r>
                <a:rPr lang="zh-CN" altLang="en-US" sz="1400" dirty="0"/>
                <a:t>优化技术使其在销售高峰期能处理 </a:t>
              </a:r>
              <a:r>
                <a:rPr lang="en-US" altLang="zh-CN" sz="1400" dirty="0"/>
                <a:t>10 </a:t>
              </a:r>
              <a:r>
                <a:rPr lang="zh-CN" altLang="en-US" sz="1400" dirty="0"/>
                <a:t>倍于平时的订单量，并将履约费用率降至全球领先的 </a:t>
              </a:r>
              <a:r>
                <a:rPr lang="en-US" altLang="zh-CN" sz="1400" dirty="0"/>
                <a:t>6.5%</a:t>
              </a:r>
              <a:r>
                <a:rPr lang="zh-CN" altLang="en-US" sz="1400" dirty="0"/>
                <a:t>，节省了数亿美元。</a:t>
              </a:r>
              <a:endParaRPr kumimoji="1" lang="zh-CN" altLang="en-US" spc="300" dirty="0">
                <a:latin typeface="Arial" panose="020B0704020202090204" pitchFamily="34" charset="0"/>
                <a:ea typeface="微软雅黑 Light" panose="020B0502040204020203" pitchFamily="34" charset="-122"/>
                <a:cs typeface="Arial" panose="020B0704020202090204" pitchFamily="34" charset="0"/>
              </a:endParaRPr>
            </a:p>
          </p:txBody>
        </p:sp>
      </p:grpSp>
      <p:grpSp>
        <p:nvGrpSpPr>
          <p:cNvPr id="21" name="组合 20"/>
          <p:cNvGrpSpPr/>
          <p:nvPr/>
        </p:nvGrpSpPr>
        <p:grpSpPr>
          <a:xfrm>
            <a:off x="6838744" y="1388959"/>
            <a:ext cx="4669128" cy="1368348"/>
            <a:chOff x="6969375" y="1388959"/>
            <a:chExt cx="4669128" cy="1368348"/>
          </a:xfrm>
        </p:grpSpPr>
        <p:sp>
          <p:nvSpPr>
            <p:cNvPr id="25" name="文本框 24"/>
            <p:cNvSpPr txBox="1"/>
            <p:nvPr/>
          </p:nvSpPr>
          <p:spPr>
            <a:xfrm>
              <a:off x="9466113" y="1388959"/>
              <a:ext cx="2172390" cy="597215"/>
            </a:xfrm>
            <a:prstGeom prst="rect">
              <a:avLst/>
            </a:prstGeom>
            <a:noFill/>
          </p:spPr>
          <p:txBody>
            <a:bodyPr wrap="none" rtlCol="0">
              <a:spAutoFit/>
            </a:bodyPr>
            <a:lstStyle/>
            <a:p>
              <a:pPr algn="ctr">
                <a:lnSpc>
                  <a:spcPct val="130000"/>
                </a:lnSpc>
              </a:pPr>
              <a:r>
                <a:rPr kumimoji="1" lang="zh-CN" altLang="en-US" sz="2800" b="1" spc="300" dirty="0">
                  <a:gradFill>
                    <a:gsLst>
                      <a:gs pos="0">
                        <a:srgbClr val="C00000"/>
                      </a:gs>
                      <a:gs pos="100000">
                        <a:srgbClr val="770504"/>
                      </a:gs>
                    </a:gsLst>
                    <a:lin ang="5400000" scaled="0"/>
                  </a:gradFill>
                  <a:latin typeface="Arial" panose="020B0704020202090204" pitchFamily="34" charset="0"/>
                  <a:ea typeface="微软雅黑" panose="020B0502040204020203" pitchFamily="34" charset="-122"/>
                  <a:cs typeface="Arial" panose="020B0704020202090204" pitchFamily="34" charset="0"/>
                </a:rPr>
                <a:t>建模的瓶颈</a:t>
              </a:r>
              <a:endParaRPr kumimoji="1" lang="zh-CN" altLang="en-US" sz="2800" b="1" spc="300" dirty="0">
                <a:gradFill>
                  <a:gsLst>
                    <a:gs pos="0">
                      <a:srgbClr val="C00000"/>
                    </a:gs>
                    <a:gs pos="100000">
                      <a:srgbClr val="770504"/>
                    </a:gs>
                  </a:gsLst>
                  <a:lin ang="5400000" scaled="0"/>
                </a:gradFill>
                <a:latin typeface="Arial" panose="020B0704020202090204" pitchFamily="34" charset="0"/>
                <a:ea typeface="微软雅黑" panose="020B0502040204020203" pitchFamily="34" charset="-122"/>
                <a:cs typeface="Arial" panose="020B0704020202090204" pitchFamily="34" charset="0"/>
              </a:endParaRPr>
            </a:p>
          </p:txBody>
        </p:sp>
        <p:sp>
          <p:nvSpPr>
            <p:cNvPr id="29" name="直角三角形 28"/>
            <p:cNvSpPr/>
            <p:nvPr/>
          </p:nvSpPr>
          <p:spPr>
            <a:xfrm rot="2700000">
              <a:off x="9284542" y="1631882"/>
              <a:ext cx="189291" cy="18929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文本框 29"/>
            <p:cNvSpPr txBox="1"/>
            <p:nvPr/>
          </p:nvSpPr>
          <p:spPr>
            <a:xfrm>
              <a:off x="6969375" y="2051729"/>
              <a:ext cx="4669128" cy="705578"/>
            </a:xfrm>
            <a:prstGeom prst="rect">
              <a:avLst/>
            </a:prstGeom>
            <a:noFill/>
          </p:spPr>
          <p:txBody>
            <a:bodyPr wrap="square" rtlCol="0">
              <a:spAutoFit/>
            </a:bodyPr>
            <a:lstStyle/>
            <a:p>
              <a:pPr marL="285750" indent="-285750">
                <a:lnSpc>
                  <a:spcPct val="130000"/>
                </a:lnSpc>
                <a:buFont typeface="Arial" panose="020B0704020202090204" pitchFamily="34" charset="0"/>
                <a:buChar char="•"/>
              </a:pPr>
              <a:r>
                <a:rPr lang="zh-CN" altLang="en-US" sz="1600" b="1" dirty="0"/>
                <a:t>高度依赖专家知识 </a:t>
              </a:r>
              <a:r>
                <a:rPr lang="en-US" altLang="zh-CN" sz="1600" dirty="0"/>
                <a:t>: </a:t>
              </a:r>
              <a:r>
                <a:rPr lang="zh-CN" altLang="en-US" sz="1600" dirty="0"/>
                <a:t>优化建需要深厚的专业知识和经验。</a:t>
              </a:r>
              <a:endParaRPr kumimoji="1" lang="zh-CN" altLang="en-US" sz="2000" spc="300" dirty="0">
                <a:latin typeface="Arial" panose="020B0704020202090204" pitchFamily="34" charset="0"/>
                <a:ea typeface="微软雅黑 Light" panose="020B0502040204020203" pitchFamily="34" charset="-122"/>
                <a:cs typeface="Arial" panose="020B0704020202090204" pitchFamily="34" charset="0"/>
              </a:endParaRPr>
            </a:p>
          </p:txBody>
        </p:sp>
      </p:grpSp>
      <p:sp>
        <p:nvSpPr>
          <p:cNvPr id="3" name="文本框 2"/>
          <p:cNvSpPr txBox="1"/>
          <p:nvPr/>
        </p:nvSpPr>
        <p:spPr>
          <a:xfrm>
            <a:off x="251987" y="1164347"/>
            <a:ext cx="6230112" cy="523220"/>
          </a:xfrm>
          <a:prstGeom prst="rect">
            <a:avLst/>
          </a:prstGeom>
          <a:noFill/>
        </p:spPr>
        <p:txBody>
          <a:bodyPr wrap="square">
            <a:spAutoFit/>
          </a:bodyPr>
          <a:lstStyle/>
          <a:p>
            <a:r>
              <a:rPr lang="zh-CN" altLang="en-US" sz="2800" b="1" i="0" dirty="0">
                <a:effectLst/>
                <a:latin typeface="Inter"/>
              </a:rPr>
              <a:t>运筹学的巨大价值 </a:t>
            </a:r>
            <a:r>
              <a:rPr lang="en-US" altLang="zh-CN" sz="2800" b="1" i="0" dirty="0">
                <a:effectLst/>
                <a:latin typeface="Inter"/>
              </a:rPr>
              <a:t>vs. </a:t>
            </a:r>
            <a:r>
              <a:rPr lang="zh-CN" altLang="en-US" sz="2800" b="1" i="0" dirty="0">
                <a:effectLst/>
                <a:latin typeface="Inter"/>
              </a:rPr>
              <a:t>关键的建模瓶颈</a:t>
            </a:r>
            <a:endParaRPr lang="zh-CN" altLang="en-US" sz="2800" b="1" dirty="0"/>
          </a:p>
        </p:txBody>
      </p:sp>
      <p:pic>
        <p:nvPicPr>
          <p:cNvPr id="23" name="图片 22"/>
          <p:cNvPicPr>
            <a:picLocks noChangeAspect="1"/>
          </p:cNvPicPr>
          <p:nvPr/>
        </p:nvPicPr>
        <p:blipFill>
          <a:blip r:embed="rId5"/>
          <a:stretch>
            <a:fillRect/>
          </a:stretch>
        </p:blipFill>
        <p:spPr>
          <a:xfrm>
            <a:off x="540649" y="2762759"/>
            <a:ext cx="556891" cy="601698"/>
          </a:xfrm>
          <a:prstGeom prst="rect">
            <a:avLst/>
          </a:prstGeom>
        </p:spPr>
      </p:pic>
      <p:pic>
        <p:nvPicPr>
          <p:cNvPr id="39" name="图片 38"/>
          <p:cNvPicPr>
            <a:picLocks noChangeAspect="1"/>
          </p:cNvPicPr>
          <p:nvPr/>
        </p:nvPicPr>
        <p:blipFill>
          <a:blip r:embed="rId6"/>
          <a:stretch>
            <a:fillRect/>
          </a:stretch>
        </p:blipFill>
        <p:spPr>
          <a:xfrm>
            <a:off x="513581" y="3783264"/>
            <a:ext cx="603457" cy="651459"/>
          </a:xfrm>
          <a:prstGeom prst="rect">
            <a:avLst/>
          </a:prstGeom>
        </p:spPr>
      </p:pic>
      <p:pic>
        <p:nvPicPr>
          <p:cNvPr id="41" name="图片 40"/>
          <p:cNvPicPr>
            <a:picLocks noChangeAspect="1"/>
          </p:cNvPicPr>
          <p:nvPr/>
        </p:nvPicPr>
        <p:blipFill>
          <a:blip r:embed="rId7"/>
          <a:stretch>
            <a:fillRect/>
          </a:stretch>
        </p:blipFill>
        <p:spPr>
          <a:xfrm>
            <a:off x="493757" y="5007777"/>
            <a:ext cx="623281" cy="666266"/>
          </a:xfrm>
          <a:prstGeom prst="rect">
            <a:avLst/>
          </a:prstGeom>
        </p:spPr>
      </p:pic>
      <p:sp>
        <p:nvSpPr>
          <p:cNvPr id="43" name="文本框 42"/>
          <p:cNvSpPr txBox="1"/>
          <p:nvPr/>
        </p:nvSpPr>
        <p:spPr>
          <a:xfrm>
            <a:off x="1215855" y="3875981"/>
            <a:ext cx="4620844" cy="523220"/>
          </a:xfrm>
          <a:prstGeom prst="rect">
            <a:avLst/>
          </a:prstGeom>
          <a:noFill/>
        </p:spPr>
        <p:txBody>
          <a:bodyPr wrap="square">
            <a:spAutoFit/>
          </a:bodyPr>
          <a:lstStyle/>
          <a:p>
            <a:r>
              <a:rPr lang="zh-CN" altLang="en-US" sz="1400" dirty="0"/>
              <a:t>宝钢</a:t>
            </a:r>
            <a:r>
              <a:rPr lang="en-US" altLang="zh-CN" sz="1400" dirty="0"/>
              <a:t>(Baosteel) : </a:t>
            </a:r>
            <a:r>
              <a:rPr lang="zh-CN" altLang="en-US" sz="1400" dirty="0"/>
              <a:t>通过整优化进行生产规 划</a:t>
            </a:r>
            <a:r>
              <a:rPr lang="en-US" altLang="zh-CN" sz="1400" dirty="0"/>
              <a:t>,</a:t>
            </a:r>
            <a:r>
              <a:rPr lang="zh-CN" altLang="en-US" sz="1400" dirty="0"/>
              <a:t>每年减少超过</a:t>
            </a:r>
            <a:r>
              <a:rPr lang="en-US" altLang="zh-CN" sz="1400" dirty="0"/>
              <a:t>50</a:t>
            </a:r>
            <a:r>
              <a:rPr lang="zh-CN" altLang="en-US" sz="1400" dirty="0"/>
              <a:t>万吨的一氧化碳排放。</a:t>
            </a:r>
            <a:endParaRPr lang="zh-CN" altLang="en-US" sz="1400" dirty="0"/>
          </a:p>
        </p:txBody>
      </p:sp>
      <p:sp>
        <p:nvSpPr>
          <p:cNvPr id="45" name="文本框 44"/>
          <p:cNvSpPr txBox="1"/>
          <p:nvPr/>
        </p:nvSpPr>
        <p:spPr>
          <a:xfrm>
            <a:off x="1327453" y="4985031"/>
            <a:ext cx="3927299" cy="738664"/>
          </a:xfrm>
          <a:prstGeom prst="rect">
            <a:avLst/>
          </a:prstGeom>
          <a:noFill/>
        </p:spPr>
        <p:txBody>
          <a:bodyPr wrap="square">
            <a:spAutoFit/>
          </a:bodyPr>
          <a:lstStyle/>
          <a:p>
            <a:r>
              <a:rPr lang="zh-CN" altLang="en-US" sz="1400" dirty="0"/>
              <a:t>美国人口普查局</a:t>
            </a:r>
            <a:r>
              <a:rPr lang="en-US" altLang="zh-CN" sz="1400" dirty="0"/>
              <a:t>(</a:t>
            </a:r>
            <a:r>
              <a:rPr lang="en-US" altLang="zh-CN" sz="1400" dirty="0" err="1"/>
              <a:t>U.S.Census</a:t>
            </a:r>
            <a:r>
              <a:rPr lang="en-US" altLang="zh-CN" sz="1400" dirty="0"/>
              <a:t> Bureau) : </a:t>
            </a:r>
            <a:r>
              <a:rPr lang="zh-CN" altLang="en-US" sz="1400" dirty="0"/>
              <a:t>利用运等学和分析技术重新设计</a:t>
            </a:r>
            <a:r>
              <a:rPr lang="en-US" altLang="zh-CN" sz="1400" dirty="0"/>
              <a:t>2020</a:t>
            </a:r>
            <a:r>
              <a:rPr lang="zh-CN" altLang="en-US" sz="1400" dirty="0"/>
              <a:t>年人口普 查的现场操作</a:t>
            </a:r>
            <a:r>
              <a:rPr lang="en-US" altLang="zh-CN" sz="1400" dirty="0"/>
              <a:t>,</a:t>
            </a:r>
            <a:r>
              <a:rPr lang="zh-CN" altLang="en-US" sz="1400" dirty="0"/>
              <a:t>实现调度和工作分配的自动化 与优化。</a:t>
            </a:r>
            <a:endParaRPr lang="zh-CN" altLang="en-US" sz="1400" dirty="0"/>
          </a:p>
        </p:txBody>
      </p:sp>
      <p:sp>
        <p:nvSpPr>
          <p:cNvPr id="46" name="文本框 45"/>
          <p:cNvSpPr txBox="1"/>
          <p:nvPr/>
        </p:nvSpPr>
        <p:spPr>
          <a:xfrm>
            <a:off x="6849529" y="2811956"/>
            <a:ext cx="4669128" cy="705578"/>
          </a:xfrm>
          <a:prstGeom prst="rect">
            <a:avLst/>
          </a:prstGeom>
          <a:noFill/>
        </p:spPr>
        <p:txBody>
          <a:bodyPr wrap="square" rtlCol="0">
            <a:spAutoFit/>
          </a:bodyPr>
          <a:lstStyle/>
          <a:p>
            <a:pPr marL="285750" indent="-285750">
              <a:lnSpc>
                <a:spcPct val="130000"/>
              </a:lnSpc>
              <a:buFont typeface="Arial" panose="020B0704020202090204" pitchFamily="34" charset="0"/>
              <a:buChar char="•"/>
            </a:pPr>
            <a:r>
              <a:rPr lang="zh-CN" altLang="en-US" sz="1600" b="1" dirty="0"/>
              <a:t>劳动密集且耗时 </a:t>
            </a:r>
            <a:r>
              <a:rPr lang="en-US" altLang="zh-CN" sz="1600" dirty="0"/>
              <a:t>: </a:t>
            </a:r>
            <a:r>
              <a:rPr lang="zh-CN" altLang="en-US" sz="1600" dirty="0"/>
              <a:t>手动建模过程繁琐</a:t>
            </a:r>
            <a:r>
              <a:rPr lang="en-US" altLang="zh-CN" sz="1600" dirty="0"/>
              <a:t>,</a:t>
            </a:r>
            <a:r>
              <a:rPr lang="zh-CN" altLang="en-US" sz="1600" dirty="0"/>
              <a:t>项目周期长。</a:t>
            </a:r>
            <a:endParaRPr kumimoji="1" lang="zh-CN" altLang="en-US" sz="2000" spc="300" dirty="0">
              <a:latin typeface="Arial" panose="020B0704020202090204" pitchFamily="34" charset="0"/>
              <a:ea typeface="微软雅黑 Light" panose="020B0502040204020203" pitchFamily="34" charset="-122"/>
              <a:cs typeface="Arial" panose="020B0704020202090204" pitchFamily="34" charset="0"/>
            </a:endParaRPr>
          </a:p>
        </p:txBody>
      </p:sp>
      <p:sp>
        <p:nvSpPr>
          <p:cNvPr id="47" name="文本框 46"/>
          <p:cNvSpPr txBox="1"/>
          <p:nvPr/>
        </p:nvSpPr>
        <p:spPr>
          <a:xfrm>
            <a:off x="6867959" y="3708820"/>
            <a:ext cx="4669128" cy="705578"/>
          </a:xfrm>
          <a:prstGeom prst="rect">
            <a:avLst/>
          </a:prstGeom>
          <a:noFill/>
        </p:spPr>
        <p:txBody>
          <a:bodyPr wrap="square" rtlCol="0">
            <a:spAutoFit/>
          </a:bodyPr>
          <a:lstStyle/>
          <a:p>
            <a:pPr marL="285750" indent="-285750">
              <a:lnSpc>
                <a:spcPct val="130000"/>
              </a:lnSpc>
              <a:buFont typeface="Arial" panose="020B0704020202090204" pitchFamily="34" charset="0"/>
              <a:buChar char="•"/>
            </a:pPr>
            <a:r>
              <a:rPr lang="zh-CN" altLang="en-US" sz="1600" b="1" dirty="0"/>
              <a:t>动态业务中调整困难 </a:t>
            </a:r>
            <a:r>
              <a:rPr lang="en-US" altLang="zh-CN" sz="1600" dirty="0"/>
              <a:t>: </a:t>
            </a:r>
            <a:r>
              <a:rPr lang="zh-CN" altLang="en-US" sz="1600" dirty="0"/>
              <a:t>商业环境快速变化</a:t>
            </a:r>
            <a:r>
              <a:rPr lang="en-US" altLang="zh-CN" sz="1600" dirty="0"/>
              <a:t>,</a:t>
            </a:r>
            <a:r>
              <a:rPr lang="zh-CN" altLang="en-US" sz="1600" dirty="0"/>
              <a:t>模型需要频繁调整</a:t>
            </a:r>
            <a:r>
              <a:rPr lang="en-US" altLang="zh-CN" sz="1600" dirty="0"/>
              <a:t>,</a:t>
            </a:r>
            <a:r>
              <a:rPr lang="zh-CN" altLang="en-US" sz="1600" dirty="0"/>
              <a:t>成本高昂。</a:t>
            </a:r>
            <a:endParaRPr kumimoji="1" lang="zh-CN" altLang="en-US" sz="2000" spc="300" dirty="0">
              <a:latin typeface="Arial" panose="020B0704020202090204" pitchFamily="34" charset="0"/>
              <a:ea typeface="微软雅黑 Light" panose="020B0502040204020203" pitchFamily="34" charset="-122"/>
              <a:cs typeface="Arial" panose="020B0704020202090204" pitchFamily="34" charset="0"/>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
            <a:ext cx="12192000" cy="6858002"/>
            <a:chOff x="0" y="-1"/>
            <a:chExt cx="12192000" cy="6858002"/>
          </a:xfrm>
        </p:grpSpPr>
        <p:sp>
          <p:nvSpPr>
            <p:cNvPr id="43" name="矩形 42"/>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44" name="矩形 43"/>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45" name="矩形 44"/>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46" name="组合 45"/>
          <p:cNvGrpSpPr/>
          <p:nvPr/>
        </p:nvGrpSpPr>
        <p:grpSpPr>
          <a:xfrm>
            <a:off x="133400" y="140547"/>
            <a:ext cx="11901234" cy="6795389"/>
            <a:chOff x="133400" y="140547"/>
            <a:chExt cx="11901234" cy="6795389"/>
          </a:xfrm>
        </p:grpSpPr>
        <p:pic>
          <p:nvPicPr>
            <p:cNvPr id="47" name="图片 46"/>
            <p:cNvPicPr>
              <a:picLocks noChangeAspect="1"/>
            </p:cNvPicPr>
            <p:nvPr/>
          </p:nvPicPr>
          <p:blipFill>
            <a:blip r:embed="rId2" cstate="email">
              <a:alphaModFix amt="70000"/>
            </a:blip>
            <a:stretch>
              <a:fillRect/>
            </a:stretch>
          </p:blipFill>
          <p:spPr>
            <a:xfrm>
              <a:off x="9840416" y="140547"/>
              <a:ext cx="2031325" cy="403124"/>
            </a:xfrm>
            <a:prstGeom prst="rect">
              <a:avLst/>
            </a:prstGeom>
          </p:spPr>
        </p:pic>
        <p:pic>
          <p:nvPicPr>
            <p:cNvPr id="48" name="图片 47"/>
            <p:cNvPicPr>
              <a:picLocks noChangeAspect="1"/>
            </p:cNvPicPr>
            <p:nvPr/>
          </p:nvPicPr>
          <p:blipFill>
            <a:blip r:embed="rId3" cstate="email">
              <a:alphaModFix amt="50000"/>
            </a:blip>
            <a:stretch>
              <a:fillRect/>
            </a:stretch>
          </p:blipFill>
          <p:spPr>
            <a:xfrm>
              <a:off x="8996245" y="6572902"/>
              <a:ext cx="3038389" cy="185483"/>
            </a:xfrm>
            <a:prstGeom prst="rect">
              <a:avLst/>
            </a:prstGeom>
          </p:spPr>
        </p:pic>
        <p:pic>
          <p:nvPicPr>
            <p:cNvPr id="49" name="图片 48" descr="图片包含 游戏机, 画, 钟表&#10;&#10;描述已自动生成"/>
            <p:cNvPicPr>
              <a:picLocks noChangeAspect="1"/>
            </p:cNvPicPr>
            <p:nvPr/>
          </p:nvPicPr>
          <p:blipFill>
            <a:blip r:embed="rId4" cstate="email"/>
            <a:stretch>
              <a:fillRect/>
            </a:stretch>
          </p:blipFill>
          <p:spPr>
            <a:xfrm>
              <a:off x="133400" y="6453336"/>
              <a:ext cx="2362200" cy="482600"/>
            </a:xfrm>
            <a:prstGeom prst="rect">
              <a:avLst/>
            </a:prstGeom>
          </p:spPr>
        </p:pic>
      </p:grpSp>
      <p:sp>
        <p:nvSpPr>
          <p:cNvPr id="26" name="文本框 25"/>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1" name="图表 10"/>
          <p:cNvGraphicFramePr/>
          <p:nvPr/>
        </p:nvGraphicFramePr>
        <p:xfrm>
          <a:off x="3784739" y="2354204"/>
          <a:ext cx="3954507" cy="3541355"/>
        </p:xfrm>
        <a:graphic>
          <a:graphicData uri="http://schemas.openxmlformats.org/drawingml/2006/chart">
            <c:chart xmlns:c="http://schemas.openxmlformats.org/drawingml/2006/chart" xmlns:r="http://schemas.openxmlformats.org/officeDocument/2006/relationships" r:id="rId1"/>
          </a:graphicData>
        </a:graphic>
      </p:graphicFrame>
      <p:grpSp>
        <p:nvGrpSpPr>
          <p:cNvPr id="36" name="组合 35"/>
          <p:cNvGrpSpPr/>
          <p:nvPr/>
        </p:nvGrpSpPr>
        <p:grpSpPr>
          <a:xfrm>
            <a:off x="935442" y="1872897"/>
            <a:ext cx="3011499" cy="1224998"/>
            <a:chOff x="8468380" y="4583289"/>
            <a:chExt cx="3011499" cy="672640"/>
          </a:xfrm>
        </p:grpSpPr>
        <p:sp>
          <p:nvSpPr>
            <p:cNvPr id="38" name="文本框 37"/>
            <p:cNvSpPr txBox="1"/>
            <p:nvPr/>
          </p:nvSpPr>
          <p:spPr>
            <a:xfrm>
              <a:off x="8468380" y="4583289"/>
              <a:ext cx="1159292" cy="209101"/>
            </a:xfrm>
            <a:prstGeom prst="rect">
              <a:avLst/>
            </a:prstGeom>
            <a:noFill/>
          </p:spPr>
          <p:txBody>
            <a:bodyPr wrap="none" rtlCol="0">
              <a:spAutoFit/>
            </a:bodyPr>
            <a:lstStyle/>
            <a:p>
              <a:pPr algn="ctr">
                <a:lnSpc>
                  <a:spcPct val="130000"/>
                </a:lnSpc>
              </a:pPr>
              <a:r>
                <a:rPr kumimoji="1" lang="zh-CN" altLang="en-US" sz="1600" b="1" spc="300" dirty="0">
                  <a:latin typeface="Arial" panose="020B0704020202090204" pitchFamily="34" charset="0"/>
                  <a:ea typeface="微软雅黑" panose="020B0502040204020203" pitchFamily="34" charset="-122"/>
                  <a:cs typeface="Arial" panose="020B0704020202090204" pitchFamily="34" charset="0"/>
                </a:rPr>
                <a:t>能力有限</a:t>
              </a:r>
              <a:endParaRPr kumimoji="1" lang="zh-CN" altLang="en-US" sz="1600" b="1" spc="300" dirty="0">
                <a:latin typeface="Arial" panose="020B0704020202090204" pitchFamily="34" charset="0"/>
                <a:ea typeface="微软雅黑" panose="020B0502040204020203" pitchFamily="34" charset="-122"/>
                <a:cs typeface="Arial" panose="020B0704020202090204" pitchFamily="34" charset="0"/>
              </a:endParaRPr>
            </a:p>
          </p:txBody>
        </p:sp>
        <p:sp>
          <p:nvSpPr>
            <p:cNvPr id="41" name="文本框 40"/>
            <p:cNvSpPr txBox="1"/>
            <p:nvPr/>
          </p:nvSpPr>
          <p:spPr>
            <a:xfrm>
              <a:off x="8500733" y="4822800"/>
              <a:ext cx="2979146" cy="433129"/>
            </a:xfrm>
            <a:prstGeom prst="rect">
              <a:avLst/>
            </a:prstGeom>
            <a:noFill/>
          </p:spPr>
          <p:txBody>
            <a:bodyPr wrap="square" rtlCol="0">
              <a:spAutoFit/>
            </a:bodyPr>
            <a:lstStyle/>
            <a:p>
              <a:pPr hangingPunct="0">
                <a:lnSpc>
                  <a:spcPct val="130000"/>
                </a:lnSpc>
              </a:pP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即便是前沿的基础大语言模型</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GPT-4,</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在处 理一个基础的优化建模问题时也存在挑战。</a:t>
              </a:r>
              <a:endParaRPr kumimoji="1" lang="zh-CN" altLang="en-US" sz="1200" spc="300" dirty="0">
                <a:latin typeface="Arial" panose="020B0704020202090204" pitchFamily="34" charset="0"/>
                <a:ea typeface="微软雅黑" panose="020B0502040204020203" pitchFamily="34" charset="-122"/>
                <a:cs typeface="Arial" panose="020B0704020202090204" pitchFamily="34" charset="0"/>
              </a:endParaRPr>
            </a:p>
          </p:txBody>
        </p:sp>
      </p:grpSp>
      <p:sp>
        <p:nvSpPr>
          <p:cNvPr id="50" name="文本框 49"/>
          <p:cNvSpPr txBox="1"/>
          <p:nvPr/>
        </p:nvSpPr>
        <p:spPr>
          <a:xfrm>
            <a:off x="1008331" y="124472"/>
            <a:ext cx="3300904"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任务背景与核心挑战</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pic>
        <p:nvPicPr>
          <p:cNvPr id="51" name="chart"/>
          <p:cNvPicPr>
            <a:picLocks noChangeAspect="1"/>
          </p:cNvPicPr>
          <p:nvPr/>
        </p:nvPicPr>
        <p:blipFill>
          <a:blip r:embed="rId5">
            <a:clrChange>
              <a:clrFrom>
                <a:srgbClr val="F5F6F1"/>
              </a:clrFrom>
              <a:clrTo>
                <a:srgbClr val="F5F6F1">
                  <a:alpha val="0"/>
                </a:srgbClr>
              </a:clrTo>
            </a:clrChange>
          </a:blip>
          <a:stretch>
            <a:fillRect/>
          </a:stretch>
        </p:blipFill>
        <p:spPr>
          <a:xfrm>
            <a:off x="1018301" y="1333360"/>
            <a:ext cx="496787" cy="482793"/>
          </a:xfrm>
          <a:prstGeom prst="rect">
            <a:avLst/>
          </a:prstGeom>
        </p:spPr>
      </p:pic>
      <p:pic>
        <p:nvPicPr>
          <p:cNvPr id="4" name="图片 3"/>
          <p:cNvPicPr>
            <a:picLocks noChangeAspect="1"/>
          </p:cNvPicPr>
          <p:nvPr/>
        </p:nvPicPr>
        <p:blipFill rotWithShape="1">
          <a:blip r:embed="rId6">
            <a:clrChange>
              <a:clrFrom>
                <a:srgbClr val="F6F7F2"/>
              </a:clrFrom>
              <a:clrTo>
                <a:srgbClr val="F6F7F2">
                  <a:alpha val="0"/>
                </a:srgbClr>
              </a:clrTo>
            </a:clrChange>
          </a:blip>
          <a:srcRect l="14930" t="30167" r="56827" b="18195"/>
          <a:stretch>
            <a:fillRect/>
          </a:stretch>
        </p:blipFill>
        <p:spPr>
          <a:xfrm>
            <a:off x="5059272" y="3408246"/>
            <a:ext cx="1405444" cy="1496386"/>
          </a:xfrm>
          <a:prstGeom prst="rect">
            <a:avLst/>
          </a:prstGeom>
        </p:spPr>
      </p:pic>
      <p:grpSp>
        <p:nvGrpSpPr>
          <p:cNvPr id="53" name="组合 52"/>
          <p:cNvGrpSpPr/>
          <p:nvPr/>
        </p:nvGrpSpPr>
        <p:grpSpPr>
          <a:xfrm>
            <a:off x="1073601" y="4301727"/>
            <a:ext cx="2979146" cy="1460580"/>
            <a:chOff x="8359090" y="4585751"/>
            <a:chExt cx="2979146" cy="801997"/>
          </a:xfrm>
        </p:grpSpPr>
        <p:sp>
          <p:nvSpPr>
            <p:cNvPr id="54" name="文本框 53"/>
            <p:cNvSpPr txBox="1"/>
            <p:nvPr/>
          </p:nvSpPr>
          <p:spPr>
            <a:xfrm>
              <a:off x="8378906" y="4585751"/>
              <a:ext cx="1402948" cy="209101"/>
            </a:xfrm>
            <a:prstGeom prst="rect">
              <a:avLst/>
            </a:prstGeom>
            <a:noFill/>
          </p:spPr>
          <p:txBody>
            <a:bodyPr wrap="none" rtlCol="0">
              <a:spAutoFit/>
            </a:bodyPr>
            <a:lstStyle/>
            <a:p>
              <a:pPr algn="ctr">
                <a:lnSpc>
                  <a:spcPct val="130000"/>
                </a:lnSpc>
              </a:pPr>
              <a:r>
                <a:rPr kumimoji="1" lang="zh-CN" altLang="en-US" sz="1600" b="1" spc="300" dirty="0">
                  <a:latin typeface="Arial" panose="020B0704020202090204" pitchFamily="34" charset="0"/>
                  <a:ea typeface="微软雅黑" panose="020B0502040204020203" pitchFamily="34" charset="-122"/>
                  <a:cs typeface="Arial" panose="020B0704020202090204" pitchFamily="34" charset="0"/>
                </a:rPr>
                <a:t>隐私与成本</a:t>
              </a:r>
              <a:endParaRPr kumimoji="1" lang="zh-CN" altLang="en-US" sz="1600" b="1" spc="300" dirty="0">
                <a:latin typeface="Arial" panose="020B0704020202090204" pitchFamily="34" charset="0"/>
                <a:ea typeface="微软雅黑" panose="020B0502040204020203" pitchFamily="34" charset="-122"/>
                <a:cs typeface="Arial" panose="020B0704020202090204" pitchFamily="34" charset="0"/>
              </a:endParaRPr>
            </a:p>
          </p:txBody>
        </p:sp>
        <p:sp>
          <p:nvSpPr>
            <p:cNvPr id="55" name="文本框 54"/>
            <p:cNvSpPr txBox="1"/>
            <p:nvPr/>
          </p:nvSpPr>
          <p:spPr>
            <a:xfrm>
              <a:off x="8359090" y="4822800"/>
              <a:ext cx="2979146" cy="564948"/>
            </a:xfrm>
            <a:prstGeom prst="rect">
              <a:avLst/>
            </a:prstGeom>
            <a:noFill/>
          </p:spPr>
          <p:txBody>
            <a:bodyPr wrap="square" rtlCol="0">
              <a:spAutoFit/>
            </a:bodyPr>
            <a:lstStyle/>
            <a:p>
              <a:pPr hangingPunct="0">
                <a:lnSpc>
                  <a:spcPct val="130000"/>
                </a:lnSpc>
              </a:pP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依赖闭源模型的</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API</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可能导致数据泄露</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 </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这在许多敏感的工业应用中是无法接受的。同时</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,API</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调用成本高昂。</a:t>
              </a:r>
              <a:endParaRPr kumimoji="1" lang="zh-CN" altLang="en-US" sz="1200" spc="300" dirty="0">
                <a:latin typeface="Arial" panose="020B0704020202090204" pitchFamily="34" charset="0"/>
                <a:ea typeface="微软雅黑" panose="020B0502040204020203" pitchFamily="34" charset="-122"/>
                <a:cs typeface="Arial" panose="020B0704020202090204" pitchFamily="34" charset="0"/>
              </a:endParaRPr>
            </a:p>
          </p:txBody>
        </p:sp>
      </p:grpSp>
      <p:pic>
        <p:nvPicPr>
          <p:cNvPr id="6" name="图片 5"/>
          <p:cNvPicPr>
            <a:picLocks noChangeAspect="1"/>
          </p:cNvPicPr>
          <p:nvPr/>
        </p:nvPicPr>
        <p:blipFill>
          <a:blip r:embed="rId7"/>
          <a:stretch>
            <a:fillRect/>
          </a:stretch>
        </p:blipFill>
        <p:spPr>
          <a:xfrm>
            <a:off x="967795" y="3708217"/>
            <a:ext cx="569538" cy="526032"/>
          </a:xfrm>
          <a:prstGeom prst="rect">
            <a:avLst/>
          </a:prstGeom>
        </p:spPr>
      </p:pic>
      <p:pic>
        <p:nvPicPr>
          <p:cNvPr id="12" name="图片 11"/>
          <p:cNvPicPr>
            <a:picLocks noChangeAspect="1"/>
          </p:cNvPicPr>
          <p:nvPr/>
        </p:nvPicPr>
        <p:blipFill>
          <a:blip r:embed="rId8"/>
          <a:stretch>
            <a:fillRect/>
          </a:stretch>
        </p:blipFill>
        <p:spPr>
          <a:xfrm>
            <a:off x="8245056" y="1333360"/>
            <a:ext cx="602483" cy="539537"/>
          </a:xfrm>
          <a:prstGeom prst="rect">
            <a:avLst/>
          </a:prstGeom>
        </p:spPr>
      </p:pic>
      <p:grpSp>
        <p:nvGrpSpPr>
          <p:cNvPr id="56" name="组合 55"/>
          <p:cNvGrpSpPr/>
          <p:nvPr/>
        </p:nvGrpSpPr>
        <p:grpSpPr>
          <a:xfrm>
            <a:off x="8139250" y="1874112"/>
            <a:ext cx="3084954" cy="1224998"/>
            <a:chOff x="8468381" y="4583289"/>
            <a:chExt cx="3084954" cy="672640"/>
          </a:xfrm>
        </p:grpSpPr>
        <p:sp>
          <p:nvSpPr>
            <p:cNvPr id="57" name="文本框 56"/>
            <p:cNvSpPr txBox="1"/>
            <p:nvPr/>
          </p:nvSpPr>
          <p:spPr>
            <a:xfrm>
              <a:off x="8468381" y="4583289"/>
              <a:ext cx="1159292" cy="209101"/>
            </a:xfrm>
            <a:prstGeom prst="rect">
              <a:avLst/>
            </a:prstGeom>
            <a:noFill/>
          </p:spPr>
          <p:txBody>
            <a:bodyPr wrap="none" rtlCol="0">
              <a:spAutoFit/>
            </a:bodyPr>
            <a:lstStyle/>
            <a:p>
              <a:pPr algn="ctr">
                <a:lnSpc>
                  <a:spcPct val="130000"/>
                </a:lnSpc>
              </a:pPr>
              <a:r>
                <a:rPr kumimoji="1" lang="zh-CN" altLang="en-US" sz="1600" b="1" spc="300" dirty="0">
                  <a:latin typeface="Arial" panose="020B0704020202090204" pitchFamily="34" charset="0"/>
                  <a:ea typeface="微软雅黑" panose="020B0502040204020203" pitchFamily="34" charset="-122"/>
                  <a:cs typeface="Arial" panose="020B0704020202090204" pitchFamily="34" charset="0"/>
                </a:rPr>
                <a:t>数据匮乏</a:t>
              </a:r>
              <a:endParaRPr kumimoji="1" lang="zh-CN" altLang="en-US" sz="1600" b="1" spc="300" dirty="0">
                <a:latin typeface="Arial" panose="020B0704020202090204" pitchFamily="34" charset="0"/>
                <a:ea typeface="微软雅黑" panose="020B0502040204020203" pitchFamily="34" charset="-122"/>
                <a:cs typeface="Arial" panose="020B0704020202090204" pitchFamily="34" charset="0"/>
              </a:endParaRPr>
            </a:p>
          </p:txBody>
        </p:sp>
        <p:sp>
          <p:nvSpPr>
            <p:cNvPr id="58" name="文本框 57"/>
            <p:cNvSpPr txBox="1"/>
            <p:nvPr/>
          </p:nvSpPr>
          <p:spPr>
            <a:xfrm>
              <a:off x="8500732" y="4822800"/>
              <a:ext cx="3052603" cy="433129"/>
            </a:xfrm>
            <a:prstGeom prst="rect">
              <a:avLst/>
            </a:prstGeom>
            <a:noFill/>
          </p:spPr>
          <p:txBody>
            <a:bodyPr wrap="square" rtlCol="0">
              <a:spAutoFit/>
            </a:bodyPr>
            <a:lstStyle/>
            <a:p>
              <a:pPr hangingPunct="0">
                <a:lnSpc>
                  <a:spcPct val="130000"/>
                </a:lnSpc>
              </a:pP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高质量的优化建模训练数据稀缺，是阻碍大模型建模能力提升的关键挑战。</a:t>
              </a:r>
              <a:endParaRPr kumimoji="1" lang="zh-CN" altLang="en-US" sz="1200" spc="300" dirty="0">
                <a:latin typeface="Arial" panose="020B0704020202090204" pitchFamily="34" charset="0"/>
                <a:ea typeface="微软雅黑" panose="020B0502040204020203" pitchFamily="34" charset="-122"/>
                <a:cs typeface="Arial" panose="020B0704020202090204" pitchFamily="34" charset="0"/>
              </a:endParaRPr>
            </a:p>
          </p:txBody>
        </p:sp>
      </p:grpSp>
      <p:grpSp>
        <p:nvGrpSpPr>
          <p:cNvPr id="59" name="组合 58"/>
          <p:cNvGrpSpPr/>
          <p:nvPr/>
        </p:nvGrpSpPr>
        <p:grpSpPr>
          <a:xfrm>
            <a:off x="8139253" y="4308549"/>
            <a:ext cx="2979146" cy="1460580"/>
            <a:chOff x="8359090" y="4585751"/>
            <a:chExt cx="2979146" cy="801997"/>
          </a:xfrm>
        </p:grpSpPr>
        <p:sp>
          <p:nvSpPr>
            <p:cNvPr id="60" name="文本框 59"/>
            <p:cNvSpPr txBox="1"/>
            <p:nvPr/>
          </p:nvSpPr>
          <p:spPr>
            <a:xfrm>
              <a:off x="8368326" y="4585751"/>
              <a:ext cx="1159292" cy="209101"/>
            </a:xfrm>
            <a:prstGeom prst="rect">
              <a:avLst/>
            </a:prstGeom>
            <a:noFill/>
          </p:spPr>
          <p:txBody>
            <a:bodyPr wrap="none" rtlCol="0">
              <a:spAutoFit/>
            </a:bodyPr>
            <a:lstStyle/>
            <a:p>
              <a:pPr algn="ctr">
                <a:lnSpc>
                  <a:spcPct val="130000"/>
                </a:lnSpc>
              </a:pPr>
              <a:r>
                <a:rPr kumimoji="1" lang="zh-CN" altLang="en-US" sz="1600" b="1" spc="300" dirty="0">
                  <a:latin typeface="Arial" panose="020B0704020202090204" pitchFamily="34" charset="0"/>
                  <a:ea typeface="微软雅黑" panose="020B0502040204020203" pitchFamily="34" charset="-122"/>
                  <a:cs typeface="Arial" panose="020B0704020202090204" pitchFamily="34" charset="0"/>
                </a:rPr>
                <a:t>评估单一</a:t>
              </a:r>
              <a:endParaRPr kumimoji="1" lang="zh-CN" altLang="en-US" sz="1600" b="1" spc="300" dirty="0">
                <a:latin typeface="Arial" panose="020B0704020202090204" pitchFamily="34" charset="0"/>
                <a:ea typeface="微软雅黑" panose="020B0502040204020203" pitchFamily="34" charset="-122"/>
                <a:cs typeface="Arial" panose="020B0704020202090204" pitchFamily="34" charset="0"/>
              </a:endParaRPr>
            </a:p>
          </p:txBody>
        </p:sp>
        <p:sp>
          <p:nvSpPr>
            <p:cNvPr id="61" name="文本框 60"/>
            <p:cNvSpPr txBox="1"/>
            <p:nvPr/>
          </p:nvSpPr>
          <p:spPr>
            <a:xfrm>
              <a:off x="8359090" y="4822800"/>
              <a:ext cx="2979146" cy="564948"/>
            </a:xfrm>
            <a:prstGeom prst="rect">
              <a:avLst/>
            </a:prstGeom>
            <a:noFill/>
          </p:spPr>
          <p:txBody>
            <a:bodyPr wrap="square" rtlCol="0">
              <a:spAutoFit/>
            </a:bodyPr>
            <a:lstStyle/>
            <a:p>
              <a:pPr hangingPunct="0">
                <a:lnSpc>
                  <a:spcPct val="130000"/>
                </a:lnSpc>
              </a:pP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依赖闭源模型的</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API</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可能导致数据泄露</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 </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这在许多敏感的工业应用中是无法接受的。同时</a:t>
              </a:r>
              <a:r>
                <a:rPr kumimoji="1" lang="en-US" altLang="zh-CN" sz="1200" spc="300" dirty="0">
                  <a:latin typeface="Arial" panose="020B0704020202090204" pitchFamily="34" charset="0"/>
                  <a:ea typeface="微软雅黑" panose="020B0502040204020203" pitchFamily="34" charset="-122"/>
                  <a:cs typeface="Arial" panose="020B0704020202090204" pitchFamily="34" charset="0"/>
                </a:rPr>
                <a:t>,API</a:t>
              </a:r>
              <a:r>
                <a:rPr kumimoji="1" lang="zh-CN" altLang="en-US" sz="1200" spc="300" dirty="0">
                  <a:latin typeface="Arial" panose="020B0704020202090204" pitchFamily="34" charset="0"/>
                  <a:ea typeface="微软雅黑" panose="020B0502040204020203" pitchFamily="34" charset="-122"/>
                  <a:cs typeface="Arial" panose="020B0704020202090204" pitchFamily="34" charset="0"/>
                </a:rPr>
                <a:t>调用成本高昂。</a:t>
              </a:r>
              <a:endParaRPr kumimoji="1" lang="zh-CN" altLang="en-US" sz="1200" spc="300" dirty="0">
                <a:latin typeface="Arial" panose="020B0704020202090204" pitchFamily="34" charset="0"/>
                <a:ea typeface="微软雅黑" panose="020B0502040204020203" pitchFamily="34" charset="-122"/>
                <a:cs typeface="Arial" panose="020B0704020202090204" pitchFamily="34" charset="0"/>
              </a:endParaRPr>
            </a:p>
          </p:txBody>
        </p:sp>
      </p:grpSp>
      <p:pic>
        <p:nvPicPr>
          <p:cNvPr id="18" name="图片 17"/>
          <p:cNvPicPr>
            <a:picLocks noChangeAspect="1"/>
          </p:cNvPicPr>
          <p:nvPr/>
        </p:nvPicPr>
        <p:blipFill>
          <a:blip r:embed="rId9"/>
          <a:stretch>
            <a:fillRect/>
          </a:stretch>
        </p:blipFill>
        <p:spPr>
          <a:xfrm>
            <a:off x="8189973" y="3744938"/>
            <a:ext cx="538162" cy="538162"/>
          </a:xfrm>
          <a:prstGeom prst="rect">
            <a:avLst/>
          </a:prstGeom>
        </p:spPr>
      </p:pic>
      <p:sp>
        <p:nvSpPr>
          <p:cNvPr id="62" name="文本框 61"/>
          <p:cNvSpPr txBox="1"/>
          <p:nvPr/>
        </p:nvSpPr>
        <p:spPr>
          <a:xfrm>
            <a:off x="4052747" y="1241995"/>
            <a:ext cx="3573879" cy="523220"/>
          </a:xfrm>
          <a:prstGeom prst="rect">
            <a:avLst/>
          </a:prstGeom>
          <a:noFill/>
        </p:spPr>
        <p:txBody>
          <a:bodyPr wrap="square">
            <a:spAutoFit/>
          </a:bodyPr>
          <a:lstStyle/>
          <a:p>
            <a:r>
              <a:rPr lang="zh-CN" altLang="en-US" sz="2800" b="1" i="0" dirty="0">
                <a:effectLst/>
                <a:latin typeface="Inter"/>
              </a:rPr>
              <a:t>通用大模型现有问题</a:t>
            </a:r>
            <a:endParaRPr lang="zh-CN" altLang="en-US" sz="2800" b="1" dirty="0"/>
          </a:p>
        </p:txBody>
      </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sp>
        <p:nvSpPr>
          <p:cNvPr id="26" name="文本框 25"/>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36" name="文本框 35"/>
          <p:cNvSpPr txBox="1"/>
          <p:nvPr/>
        </p:nvSpPr>
        <p:spPr>
          <a:xfrm>
            <a:off x="2934653" y="1077010"/>
            <a:ext cx="5637847" cy="461665"/>
          </a:xfrm>
          <a:prstGeom prst="rect">
            <a:avLst/>
          </a:prstGeom>
          <a:noFill/>
        </p:spPr>
        <p:txBody>
          <a:bodyPr wrap="square">
            <a:spAutoFit/>
          </a:bodyPr>
          <a:lstStyle/>
          <a:p>
            <a:r>
              <a:rPr lang="en-US" altLang="zh-CN" sz="2400" b="1" i="0" dirty="0">
                <a:solidFill>
                  <a:srgbClr val="1F2329"/>
                </a:solidFill>
                <a:effectLst/>
                <a:latin typeface="ui-sans-serif"/>
              </a:rPr>
              <a:t>ORLM:</a:t>
            </a:r>
            <a:r>
              <a:rPr lang="zh-CN" altLang="en-US" sz="2400" b="1" i="0" dirty="0">
                <a:solidFill>
                  <a:srgbClr val="1F2329"/>
                </a:solidFill>
                <a:effectLst/>
                <a:latin typeface="ui-sans-serif"/>
              </a:rPr>
              <a:t>为运筹学打造专属的开源大模型</a:t>
            </a:r>
            <a:endParaRPr lang="zh-CN" altLang="en-US" sz="2400" b="1" dirty="0"/>
          </a:p>
        </p:txBody>
      </p:sp>
      <p:pic>
        <p:nvPicPr>
          <p:cNvPr id="5" name="图片 4"/>
          <p:cNvPicPr>
            <a:picLocks noChangeAspect="1"/>
          </p:cNvPicPr>
          <p:nvPr/>
        </p:nvPicPr>
        <p:blipFill>
          <a:blip r:embed="rId4">
            <a:clrChange>
              <a:clrFrom>
                <a:srgbClr val="F0F1EB"/>
              </a:clrFrom>
              <a:clrTo>
                <a:srgbClr val="F0F1EB">
                  <a:alpha val="0"/>
                </a:srgbClr>
              </a:clrTo>
            </a:clrChange>
          </a:blip>
          <a:stretch>
            <a:fillRect/>
          </a:stretch>
        </p:blipFill>
        <p:spPr>
          <a:xfrm>
            <a:off x="1371600" y="1937001"/>
            <a:ext cx="9760779" cy="2016162"/>
          </a:xfrm>
          <a:prstGeom prst="rect">
            <a:avLst/>
          </a:prstGeom>
        </p:spPr>
      </p:pic>
      <p:sp>
        <p:nvSpPr>
          <p:cNvPr id="37" name="文本框 36"/>
          <p:cNvSpPr txBox="1"/>
          <p:nvPr/>
        </p:nvSpPr>
        <p:spPr>
          <a:xfrm>
            <a:off x="839470" y="4193540"/>
            <a:ext cx="3070860" cy="1306830"/>
          </a:xfrm>
          <a:prstGeom prst="rect">
            <a:avLst/>
          </a:prstGeom>
          <a:noFill/>
        </p:spPr>
        <p:txBody>
          <a:bodyPr wrap="square">
            <a:spAutoFit/>
          </a:bodyPr>
          <a:lstStyle/>
          <a:p>
            <a:pPr algn="ctr"/>
            <a:r>
              <a:rPr lang="zh-CN" altLang="en-US" sz="2000" b="1" i="0" dirty="0">
                <a:solidFill>
                  <a:srgbClr val="1F2329"/>
                </a:solidFill>
                <a:effectLst/>
                <a:latin typeface="ui-sans-serif"/>
              </a:rPr>
              <a:t>开源大模型</a:t>
            </a:r>
            <a:endParaRPr lang="en-US" altLang="zh-CN" sz="2000" b="1" i="0" dirty="0">
              <a:solidFill>
                <a:srgbClr val="1F2329"/>
              </a:solidFill>
              <a:effectLst/>
              <a:latin typeface="ui-sans-serif"/>
            </a:endParaRPr>
          </a:p>
          <a:p>
            <a:pPr algn="ctr"/>
            <a:r>
              <a:rPr lang="zh-CN" altLang="en-US" sz="2000" b="1" i="0" dirty="0">
                <a:solidFill>
                  <a:srgbClr val="1F2329"/>
                </a:solidFill>
                <a:effectLst/>
                <a:latin typeface="ui-sans-serif"/>
              </a:rPr>
              <a:t> </a:t>
            </a:r>
            <a:r>
              <a:rPr lang="en-US" altLang="zh-CN" sz="2000" b="1" i="0" dirty="0">
                <a:solidFill>
                  <a:srgbClr val="1F2329"/>
                </a:solidFill>
                <a:effectLst/>
                <a:latin typeface="ui-sans-serif"/>
              </a:rPr>
              <a:t>(Open-Source LLM) </a:t>
            </a:r>
            <a:endParaRPr lang="en-US" altLang="zh-CN" sz="2000" b="1" i="0" dirty="0">
              <a:solidFill>
                <a:srgbClr val="1F2329"/>
              </a:solidFill>
              <a:effectLst/>
              <a:latin typeface="ui-sans-serif"/>
            </a:endParaRPr>
          </a:p>
          <a:p>
            <a:endParaRPr lang="en-US" altLang="zh-CN" sz="900" b="0" i="0" dirty="0">
              <a:solidFill>
                <a:srgbClr val="1F2329"/>
              </a:solidFill>
              <a:effectLst/>
              <a:latin typeface="ui-sans-serif"/>
            </a:endParaRPr>
          </a:p>
          <a:p>
            <a:pPr algn="ctr"/>
            <a:r>
              <a:rPr lang="zh-CN" altLang="en-US" sz="1400" b="0" i="0" dirty="0">
                <a:solidFill>
                  <a:srgbClr val="1F2329"/>
                </a:solidFill>
                <a:effectLst/>
                <a:latin typeface="ui-sans-serif"/>
              </a:rPr>
              <a:t>基础能力和灵活性</a:t>
            </a:r>
            <a:endParaRPr lang="en-US" altLang="zh-CN" sz="1400" b="0" i="0" dirty="0">
              <a:solidFill>
                <a:srgbClr val="1F2329"/>
              </a:solidFill>
              <a:effectLst/>
              <a:latin typeface="ui-sans-serif"/>
            </a:endParaRPr>
          </a:p>
          <a:p>
            <a:pPr algn="ctr"/>
            <a:endParaRPr lang="zh-CN" altLang="en-US" sz="1600" dirty="0"/>
          </a:p>
        </p:txBody>
      </p:sp>
      <p:sp>
        <p:nvSpPr>
          <p:cNvPr id="39" name="文本框 38"/>
          <p:cNvSpPr txBox="1"/>
          <p:nvPr/>
        </p:nvSpPr>
        <p:spPr>
          <a:xfrm>
            <a:off x="4032911" y="4210695"/>
            <a:ext cx="4126177" cy="1291590"/>
          </a:xfrm>
          <a:prstGeom prst="rect">
            <a:avLst/>
          </a:prstGeom>
          <a:noFill/>
        </p:spPr>
        <p:txBody>
          <a:bodyPr wrap="square">
            <a:spAutoFit/>
          </a:bodyPr>
          <a:lstStyle/>
          <a:p>
            <a:pPr algn="ctr"/>
            <a:r>
              <a:rPr lang="en-US" altLang="zh-CN" sz="2000" b="1" i="0" dirty="0">
                <a:solidFill>
                  <a:srgbClr val="1F2329"/>
                </a:solidFill>
                <a:effectLst/>
                <a:latin typeface="ui-sans-serif"/>
              </a:rPr>
              <a:t>OR-Instruct</a:t>
            </a:r>
            <a:r>
              <a:rPr lang="zh-CN" altLang="en-US" sz="2000" b="1" i="0" dirty="0">
                <a:solidFill>
                  <a:srgbClr val="1F2329"/>
                </a:solidFill>
                <a:effectLst/>
                <a:latin typeface="ui-sans-serif"/>
              </a:rPr>
              <a:t> </a:t>
            </a:r>
            <a:endParaRPr lang="en-US" altLang="zh-CN" sz="2000" b="1" i="0" dirty="0">
              <a:solidFill>
                <a:srgbClr val="1F2329"/>
              </a:solidFill>
              <a:effectLst/>
              <a:latin typeface="ui-sans-serif"/>
            </a:endParaRPr>
          </a:p>
          <a:p>
            <a:pPr algn="ctr"/>
            <a:r>
              <a:rPr lang="en-US" altLang="zh-CN" sz="2000" b="1" i="0" dirty="0">
                <a:solidFill>
                  <a:srgbClr val="1F2329"/>
                </a:solidFill>
                <a:effectLst/>
                <a:latin typeface="ui-sans-serif"/>
              </a:rPr>
              <a:t>(</a:t>
            </a:r>
            <a:r>
              <a:rPr lang="zh-CN" altLang="en-US" sz="2000" b="1" i="0" dirty="0">
                <a:solidFill>
                  <a:srgbClr val="1F2329"/>
                </a:solidFill>
                <a:effectLst/>
                <a:latin typeface="ui-sans-serif"/>
              </a:rPr>
              <a:t>领域专用数据引擎</a:t>
            </a:r>
            <a:r>
              <a:rPr lang="en-US" altLang="zh-CN" sz="2000" b="1" i="0" dirty="0">
                <a:solidFill>
                  <a:srgbClr val="1F2329"/>
                </a:solidFill>
                <a:effectLst/>
                <a:latin typeface="ui-sans-serif"/>
              </a:rPr>
              <a:t>) </a:t>
            </a:r>
            <a:endParaRPr lang="en-US" altLang="zh-CN" sz="2000" b="1" i="0" dirty="0">
              <a:solidFill>
                <a:srgbClr val="1F2329"/>
              </a:solidFill>
              <a:effectLst/>
              <a:latin typeface="ui-sans-serif"/>
            </a:endParaRPr>
          </a:p>
          <a:p>
            <a:pPr algn="ctr"/>
            <a:endParaRPr lang="en-US" altLang="zh-CN" sz="800" b="1" dirty="0">
              <a:solidFill>
                <a:srgbClr val="1F2329"/>
              </a:solidFill>
              <a:latin typeface="ui-sans-serif"/>
            </a:endParaRPr>
          </a:p>
          <a:p>
            <a:pPr algn="ctr"/>
            <a:r>
              <a:rPr lang="zh-CN" altLang="en-US" sz="1400" b="0" i="0" dirty="0">
                <a:solidFill>
                  <a:srgbClr val="1F2329"/>
                </a:solidFill>
                <a:effectLst/>
                <a:latin typeface="ui-sans-serif"/>
              </a:rPr>
              <a:t>高质量、可定制的数据合成</a:t>
            </a:r>
            <a:endParaRPr lang="en-US" altLang="zh-CN" sz="1400" b="0" i="0" dirty="0">
              <a:solidFill>
                <a:srgbClr val="1F2329"/>
              </a:solidFill>
              <a:effectLst/>
              <a:latin typeface="ui-sans-serif"/>
            </a:endParaRPr>
          </a:p>
          <a:p>
            <a:pPr algn="ctr"/>
            <a:endParaRPr lang="zh-CN" altLang="en-US" sz="1600" dirty="0"/>
          </a:p>
        </p:txBody>
      </p:sp>
      <p:sp>
        <p:nvSpPr>
          <p:cNvPr id="40" name="文本框 39"/>
          <p:cNvSpPr txBox="1"/>
          <p:nvPr/>
        </p:nvSpPr>
        <p:spPr>
          <a:xfrm>
            <a:off x="8161881" y="4158414"/>
            <a:ext cx="3872753" cy="1322070"/>
          </a:xfrm>
          <a:prstGeom prst="rect">
            <a:avLst/>
          </a:prstGeom>
          <a:noFill/>
        </p:spPr>
        <p:txBody>
          <a:bodyPr wrap="square">
            <a:spAutoFit/>
          </a:bodyPr>
          <a:lstStyle/>
          <a:p>
            <a:pPr algn="ctr"/>
            <a:r>
              <a:rPr lang="en-US" altLang="zh-CN" sz="2000" b="1" i="0" dirty="0">
                <a:solidFill>
                  <a:srgbClr val="1F2329"/>
                </a:solidFill>
                <a:effectLst/>
                <a:latin typeface="ui-sans-serif"/>
              </a:rPr>
              <a:t>ORLM</a:t>
            </a:r>
            <a:endParaRPr lang="en-US" altLang="zh-CN" sz="2000" b="1" i="0" dirty="0">
              <a:solidFill>
                <a:srgbClr val="1F2329"/>
              </a:solidFill>
              <a:effectLst/>
              <a:latin typeface="ui-sans-serif"/>
            </a:endParaRPr>
          </a:p>
          <a:p>
            <a:pPr algn="ctr"/>
            <a:r>
              <a:rPr lang="zh-CN" altLang="en-US" sz="2000" b="1" i="0" dirty="0">
                <a:solidFill>
                  <a:srgbClr val="1F2329"/>
                </a:solidFill>
                <a:effectLst/>
                <a:latin typeface="ui-sans-serif"/>
              </a:rPr>
              <a:t> </a:t>
            </a:r>
            <a:r>
              <a:rPr lang="en-US" altLang="zh-CN" sz="2000" b="1" i="0" dirty="0">
                <a:solidFill>
                  <a:srgbClr val="1F2329"/>
                </a:solidFill>
                <a:effectLst/>
                <a:latin typeface="ui-sans-serif"/>
              </a:rPr>
              <a:t>(</a:t>
            </a:r>
            <a:r>
              <a:rPr lang="zh-CN" altLang="en-US" sz="2000" b="1" i="0" dirty="0">
                <a:solidFill>
                  <a:srgbClr val="1F2329"/>
                </a:solidFill>
                <a:effectLst/>
                <a:latin typeface="ui-sans-serif"/>
              </a:rPr>
              <a:t>运筹学语言大模型</a:t>
            </a:r>
            <a:r>
              <a:rPr lang="en-US" altLang="zh-CN" sz="2000" b="1" i="0" dirty="0">
                <a:solidFill>
                  <a:srgbClr val="1F2329"/>
                </a:solidFill>
                <a:effectLst/>
                <a:latin typeface="ui-sans-serif"/>
              </a:rPr>
              <a:t>)</a:t>
            </a:r>
            <a:endParaRPr lang="en-US" altLang="zh-CN" sz="2000" b="1" i="0" dirty="0">
              <a:solidFill>
                <a:srgbClr val="1F2329"/>
              </a:solidFill>
              <a:effectLst/>
              <a:latin typeface="ui-sans-serif"/>
            </a:endParaRPr>
          </a:p>
          <a:p>
            <a:endParaRPr lang="en-US" altLang="zh-CN" sz="1000" b="0" i="0" dirty="0">
              <a:solidFill>
                <a:srgbClr val="1F2329"/>
              </a:solidFill>
              <a:effectLst/>
              <a:latin typeface="ui-sans-serif"/>
            </a:endParaRPr>
          </a:p>
          <a:p>
            <a:pPr algn="ctr"/>
            <a:r>
              <a:rPr lang="zh-CN" altLang="en-US" sz="1400" b="0" i="0" dirty="0">
                <a:solidFill>
                  <a:srgbClr val="1F2329"/>
                </a:solidFill>
                <a:effectLst/>
                <a:latin typeface="ui-sans-serif"/>
              </a:rPr>
              <a:t>强大、私密、可定制的优化建能力</a:t>
            </a:r>
            <a:endParaRPr lang="en-US" altLang="zh-CN" sz="1400" b="0" i="0" dirty="0">
              <a:solidFill>
                <a:srgbClr val="1F2329"/>
              </a:solidFill>
              <a:effectLst/>
              <a:latin typeface="ui-sans-serif"/>
            </a:endParaRPr>
          </a:p>
          <a:p>
            <a:pPr algn="ctr"/>
            <a:endParaRPr lang="zh-CN" altLang="en-US" sz="1600" dirty="0"/>
          </a:p>
        </p:txBody>
      </p:sp>
      <p:sp>
        <p:nvSpPr>
          <p:cNvPr id="41" name="文本框 40"/>
          <p:cNvSpPr txBox="1"/>
          <p:nvPr/>
        </p:nvSpPr>
        <p:spPr>
          <a:xfrm>
            <a:off x="1187648" y="5934841"/>
            <a:ext cx="10128681" cy="369332"/>
          </a:xfrm>
          <a:prstGeom prst="rect">
            <a:avLst/>
          </a:prstGeom>
          <a:noFill/>
        </p:spPr>
        <p:txBody>
          <a:bodyPr wrap="square">
            <a:spAutoFit/>
          </a:bodyPr>
          <a:lstStyle/>
          <a:p>
            <a:r>
              <a:rPr lang="zh-CN" altLang="en-US" b="0" i="0" dirty="0">
                <a:solidFill>
                  <a:srgbClr val="1F2329"/>
                </a:solidFill>
                <a:effectLst/>
                <a:latin typeface="ui-sans-serif"/>
              </a:rPr>
              <a:t>本文首次提出了一条为优化建模和求解训练开源大语言模型的新路径</a:t>
            </a:r>
            <a:r>
              <a:rPr lang="en-US" altLang="zh-CN" b="0" i="0" dirty="0">
                <a:solidFill>
                  <a:srgbClr val="1F2329"/>
                </a:solidFill>
                <a:effectLst/>
                <a:latin typeface="ui-sans-serif"/>
              </a:rPr>
              <a:t>,</a:t>
            </a:r>
            <a:r>
              <a:rPr lang="zh-CN" altLang="en-US" b="0" i="0" dirty="0">
                <a:solidFill>
                  <a:srgbClr val="1F2329"/>
                </a:solidFill>
                <a:effectLst/>
                <a:latin typeface="ui-sans-serif"/>
              </a:rPr>
              <a:t>旨在解决现有方法的局限性。</a:t>
            </a:r>
            <a:endParaRPr lang="zh-CN" altLang="en-US" dirty="0"/>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80298" y="992289"/>
            <a:ext cx="5470380" cy="461665"/>
          </a:xfrm>
          <a:prstGeom prst="rect">
            <a:avLst/>
          </a:prstGeom>
          <a:noFill/>
        </p:spPr>
        <p:txBody>
          <a:bodyPr wrap="square">
            <a:spAutoFit/>
          </a:bodyPr>
          <a:lstStyle/>
          <a:p>
            <a:r>
              <a:rPr lang="zh-CN" altLang="en-US" sz="2400" b="1" i="0" dirty="0">
                <a:solidFill>
                  <a:srgbClr val="1F2329"/>
                </a:solidFill>
                <a:effectLst/>
                <a:latin typeface="ui-sans-serif"/>
              </a:rPr>
              <a:t>核心引擎</a:t>
            </a:r>
            <a:r>
              <a:rPr lang="en-US" altLang="zh-CN" sz="2400" b="1" i="0" dirty="0">
                <a:solidFill>
                  <a:srgbClr val="1F2329"/>
                </a:solidFill>
                <a:effectLst/>
                <a:latin typeface="ui-sans-serif"/>
              </a:rPr>
              <a:t>:OR-Instruct</a:t>
            </a:r>
            <a:r>
              <a:rPr lang="zh-CN" altLang="en-US" sz="2400" b="1" i="0" dirty="0">
                <a:solidFill>
                  <a:srgbClr val="1F2329"/>
                </a:solidFill>
                <a:effectLst/>
                <a:latin typeface="ui-sans-serif"/>
              </a:rPr>
              <a:t>数据合成框架</a:t>
            </a:r>
            <a:endParaRPr lang="zh-CN" altLang="en-US" sz="2400" b="1" dirty="0"/>
          </a:p>
        </p:txBody>
      </p: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pic>
        <p:nvPicPr>
          <p:cNvPr id="2" name="图片 1"/>
          <p:cNvPicPr/>
          <p:nvPr/>
        </p:nvPicPr>
        <p:blipFill>
          <a:blip r:embed="rId4"/>
          <a:stretch>
            <a:fillRect/>
          </a:stretch>
        </p:blipFill>
        <p:spPr>
          <a:xfrm>
            <a:off x="2495550" y="1607820"/>
            <a:ext cx="6894830" cy="3361055"/>
          </a:xfrm>
          <a:prstGeom prst="rect">
            <a:avLst/>
          </a:prstGeom>
        </p:spPr>
      </p:pic>
      <p:sp>
        <p:nvSpPr>
          <p:cNvPr id="3" name="文本框 2"/>
          <p:cNvSpPr txBox="1"/>
          <p:nvPr/>
        </p:nvSpPr>
        <p:spPr>
          <a:xfrm>
            <a:off x="1867535" y="5186045"/>
            <a:ext cx="8151495" cy="1170305"/>
          </a:xfrm>
          <a:prstGeom prst="rect">
            <a:avLst/>
          </a:prstGeom>
          <a:noFill/>
        </p:spPr>
        <p:txBody>
          <a:bodyPr wrap="square" rtlCol="0" anchor="t">
            <a:spAutoFit/>
          </a:bodyPr>
          <a:p>
            <a:pPr algn="l">
              <a:lnSpc>
                <a:spcPct val="130000"/>
              </a:lnSpc>
            </a:pPr>
            <a:r>
              <a:rPr lang="zh-CN" altLang="en-US" sz="1800" dirty="0">
                <a:solidFill>
                  <a:srgbClr val="1F2329"/>
                </a:solidFill>
                <a:effectLst/>
                <a:latin typeface="微软雅黑" panose="020B0502040204020203" pitchFamily="34" charset="-122"/>
                <a:ea typeface="微软雅黑" panose="020B0502040204020203" pitchFamily="34" charset="-122"/>
              </a:rPr>
              <a:t>OR-INSTRUCT</a:t>
            </a:r>
            <a:r>
              <a:rPr lang="zh-CN" altLang="en-US" sz="1800" dirty="0">
                <a:solidFill>
                  <a:srgbClr val="1F2329"/>
                </a:solidFill>
                <a:effectLst/>
                <a:latin typeface="ui-sans-serif"/>
              </a:rPr>
              <a:t>是一个半自动化的数据合成框架，旨在生成满足四大要求的训练数据（全面覆盖、环境适应性、语言多样性、技术变异性）。其核心流程包括迭代的扩展和增强策略</a:t>
            </a:r>
            <a:endParaRPr lang="zh-CN" altLang="en-US" sz="1800" dirty="0">
              <a:solidFill>
                <a:srgbClr val="1F2329"/>
              </a:solidFill>
              <a:effectLst/>
              <a:latin typeface="ui-sans-serif"/>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2250" y="1007745"/>
            <a:ext cx="6412865" cy="460375"/>
          </a:xfrm>
          <a:prstGeom prst="rect">
            <a:avLst/>
          </a:prstGeom>
          <a:noFill/>
        </p:spPr>
        <p:txBody>
          <a:bodyPr wrap="square">
            <a:spAutoFit/>
          </a:bodyPr>
          <a:lstStyle/>
          <a:p>
            <a:r>
              <a:rPr lang="zh-CN" altLang="en-US" sz="2400" b="1" i="0" dirty="0">
                <a:solidFill>
                  <a:srgbClr val="1F2329"/>
                </a:solidFill>
                <a:effectLst/>
                <a:latin typeface="ui-sans-serif"/>
              </a:rPr>
              <a:t>核心引擎</a:t>
            </a:r>
            <a:r>
              <a:rPr lang="en-US" altLang="zh-CN" sz="2400" b="1" i="0" dirty="0">
                <a:solidFill>
                  <a:srgbClr val="1F2329"/>
                </a:solidFill>
                <a:effectLst/>
                <a:latin typeface="ui-sans-serif"/>
              </a:rPr>
              <a:t>:OR-Instruct</a:t>
            </a:r>
            <a:r>
              <a:rPr lang="zh-CN" altLang="en-US" sz="2400" b="1" i="0" dirty="0">
                <a:solidFill>
                  <a:srgbClr val="1F2329"/>
                </a:solidFill>
                <a:effectLst/>
                <a:latin typeface="ui-sans-serif"/>
              </a:rPr>
              <a:t>数据合成框架</a:t>
            </a:r>
            <a:r>
              <a:rPr lang="zh-CN" altLang="en-US" sz="2400" b="1" i="0" dirty="0">
                <a:solidFill>
                  <a:srgbClr val="1F2329"/>
                </a:solidFill>
                <a:effectLst/>
                <a:latin typeface="ui-sans-serif"/>
              </a:rPr>
              <a:t>主要流程</a:t>
            </a:r>
            <a:endParaRPr lang="zh-CN" altLang="en-US" sz="2400" b="1" i="0" dirty="0">
              <a:solidFill>
                <a:srgbClr val="1F2329"/>
              </a:solidFill>
              <a:effectLst/>
              <a:latin typeface="ui-sans-serif"/>
            </a:endParaRPr>
          </a:p>
        </p:txBody>
      </p:sp>
      <p:sp>
        <p:nvSpPr>
          <p:cNvPr id="22" name="文本框 21"/>
          <p:cNvSpPr txBox="1"/>
          <p:nvPr/>
        </p:nvSpPr>
        <p:spPr>
          <a:xfrm>
            <a:off x="839416" y="3106496"/>
            <a:ext cx="2288857" cy="1077218"/>
          </a:xfrm>
          <a:prstGeom prst="rect">
            <a:avLst/>
          </a:prstGeom>
          <a:noFill/>
        </p:spPr>
        <p:txBody>
          <a:bodyPr wrap="square">
            <a:spAutoFit/>
          </a:bodyPr>
          <a:lstStyle/>
          <a:p>
            <a:pPr algn="r"/>
            <a:r>
              <a:rPr lang="zh-CN" altLang="en-US" b="1" i="0" dirty="0">
                <a:solidFill>
                  <a:srgbClr val="1F2329"/>
                </a:solidFill>
                <a:effectLst/>
                <a:latin typeface="ui-sans-serif"/>
              </a:rPr>
              <a:t>训练数据池</a:t>
            </a:r>
            <a:endParaRPr lang="en-US" altLang="zh-CN" b="1" i="0" dirty="0">
              <a:solidFill>
                <a:srgbClr val="1F2329"/>
              </a:solidFill>
              <a:effectLst/>
              <a:latin typeface="ui-sans-serif"/>
            </a:endParaRPr>
          </a:p>
          <a:p>
            <a:pPr algn="r"/>
            <a:r>
              <a:rPr lang="en-US" altLang="zh-CN" b="1" dirty="0">
                <a:solidFill>
                  <a:srgbClr val="1F2329"/>
                </a:solidFill>
                <a:latin typeface="ui-sans-serif"/>
              </a:rPr>
              <a:t>(Training Data Pool)</a:t>
            </a:r>
            <a:endParaRPr lang="en-US" altLang="zh-CN" b="1" dirty="0">
              <a:solidFill>
                <a:srgbClr val="1F2329"/>
              </a:solidFill>
              <a:latin typeface="ui-sans-serif"/>
            </a:endParaRPr>
          </a:p>
          <a:p>
            <a:pPr algn="r"/>
            <a:r>
              <a:rPr lang="zh-CN" altLang="en-US" sz="1400" dirty="0"/>
              <a:t>经过两轮送代</a:t>
            </a:r>
            <a:r>
              <a:rPr lang="en-US" altLang="zh-CN" sz="1400" dirty="0"/>
              <a:t>,</a:t>
            </a:r>
            <a:r>
              <a:rPr lang="zh-CN" altLang="en-US" sz="1400" dirty="0"/>
              <a:t> 最终积累了</a:t>
            </a:r>
            <a:r>
              <a:rPr lang="en-US" altLang="zh-CN" sz="1400" dirty="0"/>
              <a:t>32,481</a:t>
            </a:r>
            <a:r>
              <a:rPr lang="zh-CN" altLang="en-US" sz="1400" dirty="0"/>
              <a:t>个训练样本。</a:t>
            </a:r>
            <a:endParaRPr lang="zh-CN" altLang="en-US" sz="1400" dirty="0"/>
          </a:p>
        </p:txBody>
      </p:sp>
      <p:sp>
        <p:nvSpPr>
          <p:cNvPr id="23" name="文本框 22"/>
          <p:cNvSpPr txBox="1"/>
          <p:nvPr/>
        </p:nvSpPr>
        <p:spPr>
          <a:xfrm>
            <a:off x="6635146" y="1636093"/>
            <a:ext cx="3194675" cy="584775"/>
          </a:xfrm>
          <a:prstGeom prst="rect">
            <a:avLst/>
          </a:prstGeom>
          <a:noFill/>
        </p:spPr>
        <p:txBody>
          <a:bodyPr wrap="square">
            <a:spAutoFit/>
          </a:bodyPr>
          <a:lstStyle/>
          <a:p>
            <a:r>
              <a:rPr lang="zh-CN" altLang="en-US" b="1" i="0" dirty="0">
                <a:solidFill>
                  <a:srgbClr val="1F2329"/>
                </a:solidFill>
                <a:effectLst/>
                <a:latin typeface="ui-sans-serif"/>
              </a:rPr>
              <a:t>种子数据（</a:t>
            </a:r>
            <a:r>
              <a:rPr lang="en-US" altLang="zh-CN" b="1" i="0" dirty="0">
                <a:solidFill>
                  <a:srgbClr val="1F2329"/>
                </a:solidFill>
                <a:effectLst/>
                <a:latin typeface="ui-sans-serif"/>
              </a:rPr>
              <a:t>Seed Data</a:t>
            </a:r>
            <a:r>
              <a:rPr lang="zh-CN" altLang="en-US" b="1" i="0" dirty="0">
                <a:solidFill>
                  <a:srgbClr val="1F2329"/>
                </a:solidFill>
                <a:effectLst/>
                <a:latin typeface="ui-sans-serif"/>
              </a:rPr>
              <a:t>）</a:t>
            </a:r>
            <a:endParaRPr lang="en-US" altLang="zh-CN" b="1" i="0" dirty="0">
              <a:solidFill>
                <a:srgbClr val="1F2329"/>
              </a:solidFill>
              <a:effectLst/>
              <a:latin typeface="ui-sans-serif"/>
            </a:endParaRPr>
          </a:p>
          <a:p>
            <a:r>
              <a:rPr lang="zh-CN" altLang="en-US" sz="1400" dirty="0"/>
              <a:t>本研究始于</a:t>
            </a:r>
            <a:r>
              <a:rPr lang="en-US" altLang="zh-CN" sz="1400" dirty="0"/>
              <a:t>686</a:t>
            </a:r>
            <a:r>
              <a:rPr lang="zh-CN" altLang="en-US" sz="1400" dirty="0"/>
              <a:t>个真实的行业案例</a:t>
            </a:r>
            <a:endParaRPr lang="zh-CN" altLang="en-US" sz="1400" dirty="0"/>
          </a:p>
        </p:txBody>
      </p:sp>
      <p:sp>
        <p:nvSpPr>
          <p:cNvPr id="24" name="文本框 23"/>
          <p:cNvSpPr txBox="1"/>
          <p:nvPr/>
        </p:nvSpPr>
        <p:spPr>
          <a:xfrm>
            <a:off x="8092654" y="3293221"/>
            <a:ext cx="2825804" cy="2354491"/>
          </a:xfrm>
          <a:prstGeom prst="rect">
            <a:avLst/>
          </a:prstGeom>
          <a:noFill/>
        </p:spPr>
        <p:txBody>
          <a:bodyPr wrap="square">
            <a:spAutoFit/>
          </a:bodyPr>
          <a:lstStyle/>
          <a:p>
            <a:r>
              <a:rPr lang="zh-CN" altLang="en-US" b="1" i="0" dirty="0">
                <a:solidFill>
                  <a:srgbClr val="1F2329"/>
                </a:solidFill>
                <a:effectLst/>
                <a:latin typeface="ui-sans-serif"/>
              </a:rPr>
              <a:t>扩展</a:t>
            </a:r>
            <a:r>
              <a:rPr lang="en-US" altLang="zh-CN" b="1" i="0" dirty="0">
                <a:solidFill>
                  <a:srgbClr val="1F2329"/>
                </a:solidFill>
                <a:effectLst/>
                <a:latin typeface="ui-sans-serif"/>
              </a:rPr>
              <a:t>(Expansion) &amp; </a:t>
            </a:r>
            <a:endParaRPr lang="en-US" altLang="zh-CN" b="1" i="0" dirty="0">
              <a:solidFill>
                <a:srgbClr val="1F2329"/>
              </a:solidFill>
              <a:effectLst/>
              <a:latin typeface="ui-sans-serif"/>
            </a:endParaRPr>
          </a:p>
          <a:p>
            <a:r>
              <a:rPr lang="zh-CN" altLang="en-US" b="1" i="0" dirty="0">
                <a:solidFill>
                  <a:srgbClr val="1F2329"/>
                </a:solidFill>
                <a:effectLst/>
                <a:latin typeface="ui-sans-serif"/>
              </a:rPr>
              <a:t>增强</a:t>
            </a:r>
            <a:r>
              <a:rPr lang="en-US" altLang="zh-CN" b="1" i="0" dirty="0">
                <a:solidFill>
                  <a:srgbClr val="1F2329"/>
                </a:solidFill>
                <a:effectLst/>
                <a:latin typeface="ui-sans-serif"/>
              </a:rPr>
              <a:t>(Augmentation)</a:t>
            </a:r>
            <a:endParaRPr lang="en-US" altLang="zh-CN" b="1" i="0" dirty="0">
              <a:solidFill>
                <a:srgbClr val="1F2329"/>
              </a:solidFill>
              <a:effectLst/>
              <a:latin typeface="ui-sans-serif"/>
            </a:endParaRPr>
          </a:p>
          <a:p>
            <a:endParaRPr lang="en-US" altLang="zh-CN" sz="600" b="1" i="0" dirty="0">
              <a:solidFill>
                <a:srgbClr val="1F2329"/>
              </a:solidFill>
              <a:effectLst/>
              <a:latin typeface="ui-sans-serif"/>
            </a:endParaRPr>
          </a:p>
          <a:p>
            <a:r>
              <a:rPr lang="zh-CN" altLang="en-US" sz="1400" u="sng" dirty="0"/>
              <a:t>扩展</a:t>
            </a:r>
            <a:r>
              <a:rPr lang="en-US" altLang="zh-CN" sz="1400" dirty="0"/>
              <a:t>:</a:t>
            </a:r>
            <a:r>
              <a:rPr lang="zh-CN" altLang="en-US" sz="1400" dirty="0"/>
              <a:t>利用</a:t>
            </a:r>
            <a:r>
              <a:rPr lang="en-US" altLang="zh-CN" sz="1400" dirty="0"/>
              <a:t>GPT-4</a:t>
            </a:r>
            <a:r>
              <a:rPr lang="zh-CN" altLang="en-US" sz="1400" dirty="0"/>
              <a:t>的上下文学习能 力</a:t>
            </a:r>
            <a:r>
              <a:rPr lang="en-US" altLang="zh-CN" sz="1400" dirty="0"/>
              <a:t>,</a:t>
            </a:r>
            <a:r>
              <a:rPr lang="zh-CN" altLang="en-US" sz="1400" dirty="0"/>
              <a:t>生成覆盖不同场景和问题类型的新数据。</a:t>
            </a:r>
            <a:endParaRPr lang="en-US" altLang="zh-CN" sz="1400" dirty="0"/>
          </a:p>
          <a:p>
            <a:endParaRPr lang="en-US" altLang="zh-CN" sz="700" dirty="0"/>
          </a:p>
          <a:p>
            <a:r>
              <a:rPr lang="zh-CN" altLang="en-US" sz="1400" u="sng" dirty="0"/>
              <a:t>增强</a:t>
            </a:r>
            <a:r>
              <a:rPr lang="en-US" altLang="zh-CN" sz="1400" dirty="0"/>
              <a:t>:</a:t>
            </a:r>
            <a:r>
              <a:rPr lang="zh-CN" altLang="en-US" sz="1400" dirty="0"/>
              <a:t>通过修改目标与约束、改写问题、引入不同建模技巧</a:t>
            </a:r>
            <a:r>
              <a:rPr lang="en-US" altLang="zh-CN" sz="1400" dirty="0"/>
              <a:t>,</a:t>
            </a:r>
            <a:r>
              <a:rPr lang="zh-CN" altLang="en-US" sz="1400" dirty="0"/>
              <a:t>提升数 据多样性与难度。</a:t>
            </a:r>
            <a:endParaRPr lang="en-US" altLang="zh-CN" sz="1400" dirty="0"/>
          </a:p>
          <a:p>
            <a:endParaRPr lang="zh-CN" altLang="en-US" sz="1400" dirty="0"/>
          </a:p>
        </p:txBody>
      </p:sp>
      <p:sp>
        <p:nvSpPr>
          <p:cNvPr id="28" name="文本框 27"/>
          <p:cNvSpPr txBox="1"/>
          <p:nvPr/>
        </p:nvSpPr>
        <p:spPr>
          <a:xfrm>
            <a:off x="4251847" y="5641123"/>
            <a:ext cx="2825804" cy="800219"/>
          </a:xfrm>
          <a:prstGeom prst="rect">
            <a:avLst/>
          </a:prstGeom>
          <a:noFill/>
        </p:spPr>
        <p:txBody>
          <a:bodyPr wrap="square">
            <a:spAutoFit/>
          </a:bodyPr>
          <a:lstStyle/>
          <a:p>
            <a:pPr algn="ctr"/>
            <a:r>
              <a:rPr lang="zh-CN" altLang="en-US" b="1" dirty="0">
                <a:solidFill>
                  <a:srgbClr val="1F2329"/>
                </a:solidFill>
                <a:latin typeface="ui-sans-serif"/>
              </a:rPr>
              <a:t>过滤</a:t>
            </a:r>
            <a:r>
              <a:rPr lang="en-US" altLang="zh-CN" b="1" dirty="0">
                <a:solidFill>
                  <a:srgbClr val="1F2329"/>
                </a:solidFill>
                <a:latin typeface="ui-sans-serif"/>
              </a:rPr>
              <a:t>(Filtering)</a:t>
            </a:r>
            <a:endParaRPr lang="en-US" altLang="zh-CN" b="1" dirty="0">
              <a:solidFill>
                <a:srgbClr val="1F2329"/>
              </a:solidFill>
              <a:latin typeface="ui-sans-serif"/>
            </a:endParaRPr>
          </a:p>
          <a:p>
            <a:pPr algn="ctr"/>
            <a:r>
              <a:rPr lang="zh-CN" altLang="en-US" sz="1400" dirty="0"/>
              <a:t>采用启发式规则自动过滤低质量数据</a:t>
            </a:r>
            <a:r>
              <a:rPr lang="en-US" altLang="zh-CN" sz="1400" dirty="0"/>
              <a:t>, </a:t>
            </a:r>
            <a:r>
              <a:rPr lang="zh-CN" altLang="en-US" sz="1400" dirty="0"/>
              <a:t>确保训练集纯度。</a:t>
            </a:r>
            <a:endParaRPr lang="zh-CN" altLang="en-US" sz="1400" dirty="0"/>
          </a:p>
        </p:txBody>
      </p:sp>
      <p:pic>
        <p:nvPicPr>
          <p:cNvPr id="42" name="图片 41"/>
          <p:cNvPicPr>
            <a:picLocks noChangeAspect="1"/>
          </p:cNvPicPr>
          <p:nvPr/>
        </p:nvPicPr>
        <p:blipFill>
          <a:blip r:embed="rId4">
            <a:clrChange>
              <a:clrFrom>
                <a:srgbClr val="F3F4EF"/>
              </a:clrFrom>
              <a:clrTo>
                <a:srgbClr val="F3F4EF">
                  <a:alpha val="0"/>
                </a:srgbClr>
              </a:clrTo>
            </a:clrChange>
          </a:blip>
          <a:srcRect/>
          <a:stretch>
            <a:fillRect/>
          </a:stretch>
        </p:blipFill>
        <p:spPr>
          <a:xfrm>
            <a:off x="3137248" y="1500481"/>
            <a:ext cx="4595665" cy="4207889"/>
          </a:xfrm>
          <a:custGeom>
            <a:avLst/>
            <a:gdLst>
              <a:gd name="connsiteX0" fmla="*/ 0 w 4118378"/>
              <a:gd name="connsiteY0" fmla="*/ 0 h 3770875"/>
              <a:gd name="connsiteX1" fmla="*/ 3020030 w 4118378"/>
              <a:gd name="connsiteY1" fmla="*/ 0 h 3770875"/>
              <a:gd name="connsiteX2" fmla="*/ 3020030 w 4118378"/>
              <a:gd name="connsiteY2" fmla="*/ 551686 h 3770875"/>
              <a:gd name="connsiteX3" fmla="*/ 4118378 w 4118378"/>
              <a:gd name="connsiteY3" fmla="*/ 551686 h 3770875"/>
              <a:gd name="connsiteX4" fmla="*/ 4118378 w 4118378"/>
              <a:gd name="connsiteY4" fmla="*/ 3770875 h 3770875"/>
              <a:gd name="connsiteX5" fmla="*/ 0 w 4118378"/>
              <a:gd name="connsiteY5" fmla="*/ 3770875 h 377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8378" h="3770875">
                <a:moveTo>
                  <a:pt x="0" y="0"/>
                </a:moveTo>
                <a:lnTo>
                  <a:pt x="3020030" y="0"/>
                </a:lnTo>
                <a:lnTo>
                  <a:pt x="3020030" y="551686"/>
                </a:lnTo>
                <a:lnTo>
                  <a:pt x="4118378" y="551686"/>
                </a:lnTo>
                <a:lnTo>
                  <a:pt x="4118378" y="3770875"/>
                </a:lnTo>
                <a:lnTo>
                  <a:pt x="0" y="3770875"/>
                </a:lnTo>
                <a:close/>
              </a:path>
            </a:pathLst>
          </a:custGeom>
        </p:spPr>
      </p:pic>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2" name="文本框 1"/>
          <p:cNvSpPr txBox="1"/>
          <p:nvPr/>
        </p:nvSpPr>
        <p:spPr>
          <a:xfrm>
            <a:off x="304165" y="1468120"/>
            <a:ext cx="4118610" cy="929640"/>
          </a:xfrm>
          <a:prstGeom prst="rect">
            <a:avLst/>
          </a:prstGeom>
          <a:noFill/>
        </p:spPr>
        <p:txBody>
          <a:bodyPr wrap="square" rtlCol="0" anchor="t">
            <a:spAutoFit/>
          </a:bodyPr>
          <a:p>
            <a:pPr algn="l">
              <a:lnSpc>
                <a:spcPct val="130000"/>
              </a:lnSpc>
            </a:pPr>
            <a:r>
              <a:rPr lang="zh-CN" altLang="en-US" sz="1400" dirty="0"/>
              <a:t>采用迭代式流程，结合扩展（Expansion）和增强（Augmentation）策略，从种子数据出发，逐步生成多样化数据，并通过过滤确保质量。</a:t>
            </a:r>
            <a:endParaRPr lang="zh-CN" altLang="en-US" sz="1400" dirty="0"/>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75523" y="958634"/>
            <a:ext cx="5470380" cy="460375"/>
          </a:xfrm>
          <a:prstGeom prst="rect">
            <a:avLst/>
          </a:prstGeom>
          <a:noFill/>
        </p:spPr>
        <p:txBody>
          <a:bodyPr wrap="square">
            <a:spAutoFit/>
          </a:bodyPr>
          <a:lstStyle/>
          <a:p>
            <a:r>
              <a:rPr lang="zh-CN" altLang="en-US" sz="2400" b="1" i="0" dirty="0">
                <a:solidFill>
                  <a:srgbClr val="1F2329"/>
                </a:solidFill>
                <a:effectLst/>
                <a:latin typeface="ui-sans-serif"/>
              </a:rPr>
              <a:t>增强策略</a:t>
            </a:r>
            <a:r>
              <a:rPr lang="en-US" altLang="zh-CN" sz="2400" b="1" i="0" dirty="0">
                <a:solidFill>
                  <a:srgbClr val="1F2329"/>
                </a:solidFill>
                <a:effectLst/>
                <a:latin typeface="ui-sans-serif"/>
              </a:rPr>
              <a:t>:</a:t>
            </a:r>
            <a:r>
              <a:rPr lang="zh-CN" altLang="en-US" sz="2400" b="1" dirty="0"/>
              <a:t>修改目标与约束</a:t>
            </a:r>
            <a:endParaRPr lang="zh-CN" altLang="en-US" sz="2400" b="1" dirty="0"/>
          </a:p>
        </p:txBody>
      </p: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3" name="文本框 2"/>
          <p:cNvSpPr txBox="1"/>
          <p:nvPr/>
        </p:nvSpPr>
        <p:spPr>
          <a:xfrm>
            <a:off x="1313815" y="4921250"/>
            <a:ext cx="9257030" cy="1529715"/>
          </a:xfrm>
          <a:prstGeom prst="rect">
            <a:avLst/>
          </a:prstGeom>
          <a:noFill/>
        </p:spPr>
        <p:txBody>
          <a:bodyPr wrap="square" rtlCol="0" anchor="t">
            <a:spAutoFit/>
          </a:bodyPr>
          <a:p>
            <a:pPr algn="l">
              <a:lnSpc>
                <a:spcPct val="130000"/>
              </a:lnSpc>
            </a:pPr>
            <a:r>
              <a:rPr lang="zh-CN" altLang="en-US" sz="1800" dirty="0">
                <a:solidFill>
                  <a:srgbClr val="1F2329"/>
                </a:solidFill>
                <a:effectLst/>
                <a:latin typeface="ui-sans-serif"/>
              </a:rPr>
              <a:t>该</a:t>
            </a:r>
            <a:r>
              <a:rPr lang="zh-CN" altLang="en-US" sz="1800" dirty="0">
                <a:solidFill>
                  <a:srgbClr val="1F2329"/>
                </a:solidFill>
                <a:effectLst/>
                <a:latin typeface="ui-sans-serif"/>
              </a:rPr>
              <a:t>方法旨在模拟真实工业环境中优化问题的动态变化，如业务目标调整、资源限制更新或市场条件波动。通过修改问题中的目标函数和约束条件，迫使模型学习适应新场景，提升环境适应性。关键点在于保持问题核心逻辑不变，仅调整特定元素，确保生成数据既多样又合理。</a:t>
            </a:r>
            <a:endParaRPr lang="zh-CN" altLang="en-US" sz="1800" dirty="0">
              <a:solidFill>
                <a:srgbClr val="1F2329"/>
              </a:solidFill>
              <a:effectLst/>
              <a:latin typeface="ui-sans-serif"/>
            </a:endParaRPr>
          </a:p>
        </p:txBody>
      </p:sp>
      <p:pic>
        <p:nvPicPr>
          <p:cNvPr id="4" name="图片 3"/>
          <p:cNvPicPr/>
          <p:nvPr/>
        </p:nvPicPr>
        <p:blipFill>
          <a:blip r:embed="rId4"/>
          <a:srcRect t="6003"/>
          <a:stretch>
            <a:fillRect/>
          </a:stretch>
        </p:blipFill>
        <p:spPr>
          <a:xfrm>
            <a:off x="3783965" y="1589405"/>
            <a:ext cx="7948930" cy="3161665"/>
          </a:xfrm>
          <a:prstGeom prst="rect">
            <a:avLst/>
          </a:prstGeom>
        </p:spPr>
      </p:pic>
      <p:sp>
        <p:nvSpPr>
          <p:cNvPr id="5" name="文本框 4"/>
          <p:cNvSpPr txBox="1"/>
          <p:nvPr/>
        </p:nvSpPr>
        <p:spPr>
          <a:xfrm>
            <a:off x="133350" y="1834515"/>
            <a:ext cx="3609340" cy="2799715"/>
          </a:xfrm>
          <a:prstGeom prst="rect">
            <a:avLst/>
          </a:prstGeom>
        </p:spPr>
        <p:txBody>
          <a:bodyPr wrap="square">
            <a:spAutoFit/>
          </a:bodyPr>
          <a:p>
            <a:r>
              <a:rPr lang="zh-CN" altLang="en-US" sz="1600" b="1"/>
              <a:t>流程</a:t>
            </a:r>
            <a:r>
              <a:rPr lang="zh-CN" altLang="en-US" sz="1600"/>
              <a:t>：</a:t>
            </a:r>
            <a:endParaRPr lang="zh-CN" altLang="en-US" sz="1600"/>
          </a:p>
          <a:p>
            <a:pPr>
              <a:buAutoNum type="arabicPeriod"/>
            </a:pPr>
            <a:r>
              <a:rPr lang="zh-CN" altLang="en-US" sz="1600" b="1"/>
              <a:t>输入原始示例</a:t>
            </a:r>
            <a:r>
              <a:rPr lang="zh-CN" altLang="en-US" sz="1600"/>
              <a:t>：提供完整的训练样本，包括自然语言问题、数学模型和求解器代码。</a:t>
            </a:r>
            <a:endParaRPr lang="zh-CN" altLang="en-US" sz="1600"/>
          </a:p>
          <a:p>
            <a:pPr>
              <a:buAutoNum type="arabicPeriod"/>
            </a:pPr>
            <a:r>
              <a:rPr lang="zh-CN" altLang="en-US" sz="1600" b="1"/>
              <a:t>生成潜在变化</a:t>
            </a:r>
            <a:r>
              <a:rPr lang="zh-CN" altLang="en-US" sz="1600"/>
              <a:t>：使用</a:t>
            </a:r>
            <a:r>
              <a:rPr lang="en-US" altLang="zh-CN" sz="1600"/>
              <a:t>GPT-4</a:t>
            </a:r>
            <a:r>
              <a:rPr lang="zh-CN" altLang="en-US" sz="1600"/>
              <a:t>分析原问题，列出五个可行的修改建议。</a:t>
            </a:r>
            <a:endParaRPr lang="zh-CN" altLang="en-US" sz="1600"/>
          </a:p>
          <a:p>
            <a:pPr>
              <a:buAutoNum type="arabicPeriod"/>
            </a:pPr>
            <a:r>
              <a:rPr lang="zh-CN" altLang="en-US" sz="1600" b="1"/>
              <a:t>应用修改</a:t>
            </a:r>
            <a:r>
              <a:rPr lang="zh-CN" altLang="en-US" sz="1600"/>
              <a:t>：基于少样本提示模板，引导</a:t>
            </a:r>
            <a:r>
              <a:rPr lang="en-US" altLang="zh-CN" sz="1600"/>
              <a:t>GPT-4</a:t>
            </a:r>
            <a:r>
              <a:rPr lang="zh-CN" altLang="en-US" sz="1600"/>
              <a:t>根据选定修改项，重新生成问题描述、数学模型和代码。</a:t>
            </a:r>
            <a:endParaRPr lang="zh-CN" altLang="en-US" sz="1600"/>
          </a:p>
          <a:p>
            <a:pPr>
              <a:buAutoNum type="arabicPeriod"/>
            </a:pPr>
            <a:r>
              <a:rPr lang="zh-CN" altLang="en-US" sz="1600" b="1"/>
              <a:t>输出新样本</a:t>
            </a:r>
            <a:r>
              <a:rPr lang="zh-CN" altLang="en-US" sz="1600"/>
              <a:t>：确保修改后的问题与原始模型结构兼容，代码可执行。</a:t>
            </a:r>
            <a:endParaRPr lang="zh-CN" altLang="en-US" sz="1600"/>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 y="-1776"/>
            <a:ext cx="12192000" cy="6858002"/>
            <a:chOff x="0" y="-1"/>
            <a:chExt cx="12192000" cy="6858002"/>
          </a:xfrm>
        </p:grpSpPr>
        <p:sp>
          <p:nvSpPr>
            <p:cNvPr id="29" name="矩形 28"/>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0" name="矩形 29"/>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sp>
          <p:nvSpPr>
            <p:cNvPr id="31" name="矩形 30"/>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704020202090204" pitchFamily="34" charset="0"/>
                <a:cs typeface="Arial" panose="020B0704020202090204" pitchFamily="34" charset="0"/>
              </a:endParaRPr>
            </a:p>
          </p:txBody>
        </p:sp>
      </p:grpSp>
      <p:grpSp>
        <p:nvGrpSpPr>
          <p:cNvPr id="32" name="组合 31"/>
          <p:cNvGrpSpPr/>
          <p:nvPr/>
        </p:nvGrpSpPr>
        <p:grpSpPr>
          <a:xfrm>
            <a:off x="133400" y="140547"/>
            <a:ext cx="11901234" cy="6795389"/>
            <a:chOff x="133400" y="140547"/>
            <a:chExt cx="11901234" cy="6795389"/>
          </a:xfrm>
        </p:grpSpPr>
        <p:pic>
          <p:nvPicPr>
            <p:cNvPr id="33" name="图片 32"/>
            <p:cNvPicPr>
              <a:picLocks noChangeAspect="1"/>
            </p:cNvPicPr>
            <p:nvPr/>
          </p:nvPicPr>
          <p:blipFill>
            <a:blip r:embed="rId1" cstate="email">
              <a:alphaModFix amt="70000"/>
            </a:blip>
            <a:stretch>
              <a:fillRect/>
            </a:stretch>
          </p:blipFill>
          <p:spPr>
            <a:xfrm>
              <a:off x="9840416" y="140547"/>
              <a:ext cx="2031325" cy="403124"/>
            </a:xfrm>
            <a:prstGeom prst="rect">
              <a:avLst/>
            </a:prstGeom>
          </p:spPr>
        </p:pic>
        <p:pic>
          <p:nvPicPr>
            <p:cNvPr id="34" name="图片 33"/>
            <p:cNvPicPr>
              <a:picLocks noChangeAspect="1"/>
            </p:cNvPicPr>
            <p:nvPr/>
          </p:nvPicPr>
          <p:blipFill>
            <a:blip r:embed="rId2" cstate="email">
              <a:alphaModFix amt="50000"/>
            </a:blip>
            <a:stretch>
              <a:fillRect/>
            </a:stretch>
          </p:blipFill>
          <p:spPr>
            <a:xfrm>
              <a:off x="8996245" y="6572902"/>
              <a:ext cx="3038389" cy="185483"/>
            </a:xfrm>
            <a:prstGeom prst="rect">
              <a:avLst/>
            </a:prstGeom>
          </p:spPr>
        </p:pic>
        <p:pic>
          <p:nvPicPr>
            <p:cNvPr id="35" name="图片 34" descr="图片包含 游戏机, 画, 钟表&#10;&#10;描述已自动生成"/>
            <p:cNvPicPr>
              <a:picLocks noChangeAspect="1"/>
            </p:cNvPicPr>
            <p:nvPr/>
          </p:nvPicPr>
          <p:blipFill>
            <a:blip r:embed="rId3" cstate="email"/>
            <a:stretch>
              <a:fillRect/>
            </a:stretch>
          </p:blipFill>
          <p:spPr>
            <a:xfrm>
              <a:off x="133400" y="6453336"/>
              <a:ext cx="2362200" cy="482600"/>
            </a:xfrm>
            <a:prstGeom prst="rect">
              <a:avLst/>
            </a:prstGeom>
          </p:spPr>
        </p:pic>
      </p:gr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75523" y="958634"/>
            <a:ext cx="5470380" cy="460375"/>
          </a:xfrm>
          <a:prstGeom prst="rect">
            <a:avLst/>
          </a:prstGeom>
          <a:noFill/>
        </p:spPr>
        <p:txBody>
          <a:bodyPr wrap="square">
            <a:spAutoFit/>
          </a:bodyPr>
          <a:lstStyle/>
          <a:p>
            <a:r>
              <a:rPr lang="zh-CN" altLang="en-US" sz="2400" b="1" i="0" dirty="0">
                <a:solidFill>
                  <a:srgbClr val="1F2329"/>
                </a:solidFill>
                <a:effectLst/>
                <a:latin typeface="ui-sans-serif"/>
              </a:rPr>
              <a:t>增强策略</a:t>
            </a:r>
            <a:r>
              <a:rPr lang="en-US" altLang="zh-CN" sz="2400" b="1" i="0" dirty="0">
                <a:solidFill>
                  <a:srgbClr val="1F2329"/>
                </a:solidFill>
                <a:effectLst/>
                <a:latin typeface="ui-sans-serif"/>
              </a:rPr>
              <a:t>:</a:t>
            </a:r>
            <a:r>
              <a:rPr lang="zh-CN" altLang="en-US" sz="2400" b="1" dirty="0"/>
              <a:t>重述问题</a:t>
            </a:r>
            <a:endParaRPr lang="zh-CN" altLang="en-US" sz="2400" b="1" dirty="0"/>
          </a:p>
        </p:txBody>
      </p:sp>
      <p:sp>
        <p:nvSpPr>
          <p:cNvPr id="43" name="文本框 42"/>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44" name="文本框 43"/>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rPr>
              <a:t>核心思想</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704020202090204" pitchFamily="34" charset="0"/>
              <a:ea typeface="微软雅黑" panose="020B0502040204020203" pitchFamily="34" charset="-122"/>
              <a:cs typeface="Arial" panose="020B0704020202090204" pitchFamily="34" charset="0"/>
            </a:endParaRPr>
          </a:p>
        </p:txBody>
      </p:sp>
      <p:sp>
        <p:nvSpPr>
          <p:cNvPr id="3" name="文本框 2"/>
          <p:cNvSpPr txBox="1"/>
          <p:nvPr/>
        </p:nvSpPr>
        <p:spPr>
          <a:xfrm>
            <a:off x="2014855" y="4831080"/>
            <a:ext cx="9257030" cy="1170305"/>
          </a:xfrm>
          <a:prstGeom prst="rect">
            <a:avLst/>
          </a:prstGeom>
          <a:noFill/>
        </p:spPr>
        <p:txBody>
          <a:bodyPr wrap="square" rtlCol="0" anchor="t">
            <a:spAutoFit/>
          </a:bodyPr>
          <a:p>
            <a:pPr algn="l">
              <a:lnSpc>
                <a:spcPct val="130000"/>
              </a:lnSpc>
            </a:pPr>
            <a:r>
              <a:rPr lang="zh-CN" altLang="en-US" sz="1800" dirty="0">
                <a:solidFill>
                  <a:srgbClr val="1F2329"/>
                </a:solidFill>
                <a:effectLst/>
                <a:latin typeface="ui-sans-serif"/>
              </a:rPr>
              <a:t>该方法</a:t>
            </a:r>
            <a:r>
              <a:rPr lang="zh-CN" altLang="en-US" sz="1800" dirty="0">
                <a:solidFill>
                  <a:srgbClr val="1F2329"/>
                </a:solidFill>
                <a:effectLst/>
                <a:latin typeface="ui-sans-serif"/>
              </a:rPr>
              <a:t>专注于提升语言多样性，通过改写问题描述而不改变底层优化模型。自然语言表述常存在同义替换、语法差异或复杂度变化（如</a:t>
            </a:r>
            <a:r>
              <a:rPr lang="en-US" altLang="zh-CN" sz="1800" dirty="0">
                <a:solidFill>
                  <a:srgbClr val="1F2329"/>
                </a:solidFill>
                <a:effectLst/>
                <a:latin typeface="ui-sans-serif"/>
              </a:rPr>
              <a:t>“</a:t>
            </a:r>
            <a:r>
              <a:rPr lang="zh-CN" altLang="en-US" sz="1800" dirty="0">
                <a:solidFill>
                  <a:srgbClr val="1F2329"/>
                </a:solidFill>
                <a:effectLst/>
                <a:latin typeface="ui-sans-serif"/>
              </a:rPr>
              <a:t>库存溢出</a:t>
            </a:r>
            <a:r>
              <a:rPr lang="en-US" altLang="zh-CN" sz="1800" dirty="0">
                <a:solidFill>
                  <a:srgbClr val="1F2329"/>
                </a:solidFill>
                <a:effectLst/>
                <a:latin typeface="ui-sans-serif"/>
              </a:rPr>
              <a:t>” vs. “</a:t>
            </a:r>
            <a:r>
              <a:rPr lang="zh-CN" altLang="en-US" sz="1800" dirty="0">
                <a:solidFill>
                  <a:srgbClr val="1F2329"/>
                </a:solidFill>
                <a:effectLst/>
                <a:latin typeface="ui-sans-serif"/>
              </a:rPr>
              <a:t>超额库存</a:t>
            </a:r>
            <a:r>
              <a:rPr lang="en-US" altLang="zh-CN" sz="1800" dirty="0">
                <a:solidFill>
                  <a:srgbClr val="1F2329"/>
                </a:solidFill>
                <a:effectLst/>
                <a:latin typeface="ui-sans-serif"/>
              </a:rPr>
              <a:t>”</a:t>
            </a:r>
            <a:r>
              <a:rPr lang="zh-CN" altLang="en-US" sz="1800" dirty="0">
                <a:solidFill>
                  <a:srgbClr val="1F2329"/>
                </a:solidFill>
                <a:effectLst/>
                <a:latin typeface="ui-sans-serif"/>
              </a:rPr>
              <a:t>），该战术训练模型抽象核心逻辑，忽略表面语言变异，避免过拟合。</a:t>
            </a:r>
            <a:endParaRPr lang="zh-CN" altLang="en-US" sz="1800" dirty="0">
              <a:solidFill>
                <a:srgbClr val="1F2329"/>
              </a:solidFill>
              <a:effectLst/>
              <a:latin typeface="ui-sans-serif"/>
            </a:endParaRPr>
          </a:p>
        </p:txBody>
      </p:sp>
      <p:pic>
        <p:nvPicPr>
          <p:cNvPr id="2" name="图片 1"/>
          <p:cNvPicPr>
            <a:picLocks noChangeAspect="1"/>
          </p:cNvPicPr>
          <p:nvPr/>
        </p:nvPicPr>
        <p:blipFill>
          <a:blip r:embed="rId4"/>
          <a:stretch>
            <a:fillRect/>
          </a:stretch>
        </p:blipFill>
        <p:spPr>
          <a:xfrm>
            <a:off x="4239260" y="2034540"/>
            <a:ext cx="7181850" cy="2400300"/>
          </a:xfrm>
          <a:prstGeom prst="rect">
            <a:avLst/>
          </a:prstGeom>
        </p:spPr>
      </p:pic>
      <p:sp>
        <p:nvSpPr>
          <p:cNvPr id="6" name="文本框 5"/>
          <p:cNvSpPr txBox="1"/>
          <p:nvPr/>
        </p:nvSpPr>
        <p:spPr>
          <a:xfrm>
            <a:off x="133350" y="2132965"/>
            <a:ext cx="4105910" cy="2306955"/>
          </a:xfrm>
          <a:prstGeom prst="rect">
            <a:avLst/>
          </a:prstGeom>
        </p:spPr>
        <p:txBody>
          <a:bodyPr wrap="square">
            <a:spAutoFit/>
          </a:bodyPr>
          <a:p>
            <a:r>
              <a:rPr lang="zh-CN" altLang="en-US" sz="1600" b="1"/>
              <a:t>流程</a:t>
            </a:r>
            <a:r>
              <a:rPr lang="zh-CN" altLang="en-US" sz="1600"/>
              <a:t>：</a:t>
            </a:r>
            <a:endParaRPr lang="zh-CN" altLang="en-US" sz="1600"/>
          </a:p>
          <a:p>
            <a:pPr>
              <a:buAutoNum type="arabicPeriod"/>
            </a:pPr>
            <a:r>
              <a:rPr lang="zh-CN" altLang="en-US" sz="1600" b="1"/>
              <a:t>输入原问题</a:t>
            </a:r>
            <a:r>
              <a:rPr lang="zh-CN" altLang="en-US" sz="1600"/>
              <a:t>：提供原始自然语言描述及其对应的数学模型和代码。</a:t>
            </a:r>
            <a:endParaRPr lang="zh-CN" altLang="en-US" sz="1600"/>
          </a:p>
          <a:p>
            <a:pPr>
              <a:buAutoNum type="arabicPeriod"/>
            </a:pPr>
            <a:r>
              <a:rPr lang="zh-CN" altLang="en-US" sz="1600" b="1"/>
              <a:t>指令重写</a:t>
            </a:r>
            <a:r>
              <a:rPr lang="zh-CN" altLang="en-US" sz="1600"/>
              <a:t>：使用</a:t>
            </a:r>
            <a:r>
              <a:rPr lang="en-US" altLang="zh-CN" sz="1600"/>
              <a:t>GPT-4</a:t>
            </a:r>
            <a:r>
              <a:rPr lang="zh-CN" altLang="en-US" sz="1600"/>
              <a:t>根据少样本提示对问题描述进行简化或复杂化改写。</a:t>
            </a:r>
            <a:endParaRPr lang="zh-CN" altLang="en-US" sz="1600"/>
          </a:p>
          <a:p>
            <a:pPr>
              <a:buAutoNum type="arabicPeriod"/>
            </a:pPr>
            <a:r>
              <a:rPr lang="zh-CN" altLang="en-US" sz="1600" b="1"/>
              <a:t>保持一致性</a:t>
            </a:r>
            <a:r>
              <a:rPr lang="zh-CN" altLang="en-US" sz="1600"/>
              <a:t>：确保改写后的问题与原始数学模型和代码完全匹配，仅语言表述变化。</a:t>
            </a:r>
            <a:endParaRPr lang="zh-CN" altLang="en-US" sz="1600"/>
          </a:p>
          <a:p>
            <a:pPr>
              <a:buAutoNum type="arabicPeriod"/>
            </a:pPr>
            <a:r>
              <a:rPr lang="zh-CN" altLang="en-US" sz="1600" b="1"/>
              <a:t>输出新样本</a:t>
            </a:r>
            <a:r>
              <a:rPr lang="zh-CN" altLang="en-US" sz="1600"/>
              <a:t>：生成改写后的问题，但数学模型和代码原样保留。</a:t>
            </a:r>
            <a:endParaRPr lang="zh-CN" altLang="en-US" sz="1600"/>
          </a:p>
        </p:txBody>
      </p:sp>
    </p:spTree>
    <p:custDataLst>
      <p:tags r:id="rId5"/>
    </p:custDataLst>
  </p:cSld>
  <p:clrMapOvr>
    <a:masterClrMapping/>
  </p:clrMapOvr>
</p:sld>
</file>

<file path=ppt/tags/tag1.xml><?xml version="1.0" encoding="utf-8"?>
<p:tagLst xmlns:p="http://schemas.openxmlformats.org/presentationml/2006/main">
  <p:tag name="ISLIDE.TEMPLATE" val="https://www.islide.cc;"/>
</p:tagLst>
</file>

<file path=ppt/tags/tag10.xml><?xml version="1.0" encoding="utf-8"?>
<p:tagLst xmlns:p="http://schemas.openxmlformats.org/presentationml/2006/main">
  <p:tag name="ISLIDE.TEMPLATE" val="https://www.islide.cc;"/>
</p:tagLst>
</file>

<file path=ppt/tags/tag11.xml><?xml version="1.0" encoding="utf-8"?>
<p:tagLst xmlns:p="http://schemas.openxmlformats.org/presentationml/2006/main">
  <p:tag name="ISLIDE.TEMPLATE" val="https://www.islide.cc;"/>
</p:tagLst>
</file>

<file path=ppt/tags/tag12.xml><?xml version="1.0" encoding="utf-8"?>
<p:tagLst xmlns:p="http://schemas.openxmlformats.org/presentationml/2006/main">
  <p:tag name="ISLIDE.TEMPLATE" val="https://www.islide.cc;"/>
</p:tagLst>
</file>

<file path=ppt/tags/tag13.xml><?xml version="1.0" encoding="utf-8"?>
<p:tagLst xmlns:p="http://schemas.openxmlformats.org/presentationml/2006/main">
  <p:tag name="ISLIDE.TEMPLATE" val="https://www.islide.cc;"/>
</p:tagLst>
</file>

<file path=ppt/tags/tag14.xml><?xml version="1.0" encoding="utf-8"?>
<p:tagLst xmlns:p="http://schemas.openxmlformats.org/presentationml/2006/main">
  <p:tag name="ISLIDE.TEMPLATE" val="https://www.islide.cc;"/>
</p:tagLst>
</file>

<file path=ppt/tags/tag15.xml><?xml version="1.0" encoding="utf-8"?>
<p:tagLst xmlns:p="http://schemas.openxmlformats.org/presentationml/2006/main">
  <p:tag name="ISLIDE.TEMPLATE" val="https://www.islide.cc;"/>
</p:tagLst>
</file>

<file path=ppt/tags/tag16.xml><?xml version="1.0" encoding="utf-8"?>
<p:tagLst xmlns:p="http://schemas.openxmlformats.org/presentationml/2006/main">
  <p:tag name="ISLIDE.TEMPLATE" val="https://www.islide.cc;"/>
</p:tagLst>
</file>

<file path=ppt/tags/tag17.xml><?xml version="1.0" encoding="utf-8"?>
<p:tagLst xmlns:p="http://schemas.openxmlformats.org/presentationml/2006/main">
  <p:tag name="ISLIDE.TEMPLATE" val="https://www.islide.cc;"/>
</p:tagLst>
</file>

<file path=ppt/tags/tag18.xml><?xml version="1.0" encoding="utf-8"?>
<p:tagLst xmlns:p="http://schemas.openxmlformats.org/presentationml/2006/main">
  <p:tag name="ISLIDE.TEMPLATE" val="https://www.islide.cc;"/>
</p:tagLst>
</file>

<file path=ppt/tags/tag19.xml><?xml version="1.0" encoding="utf-8"?>
<p:tagLst xmlns:p="http://schemas.openxmlformats.org/presentationml/2006/main">
  <p:tag name="ISLIDE.TEMPLATE" val="https://www.islide.cc;"/>
</p:tagLst>
</file>

<file path=ppt/tags/tag2.xml><?xml version="1.0" encoding="utf-8"?>
<p:tagLst xmlns:p="http://schemas.openxmlformats.org/presentationml/2006/main">
  <p:tag name="ISLIDE.TEMPLATE" val="https://www.islide.cc;"/>
</p:tagLst>
</file>

<file path=ppt/tags/tag20.xml><?xml version="1.0" encoding="utf-8"?>
<p:tagLst xmlns:p="http://schemas.openxmlformats.org/presentationml/2006/main">
  <p:tag name="ISLIDE.TEMPLATE" val="https://www.islide.cc;"/>
</p:tagLst>
</file>

<file path=ppt/tags/tag21.xml><?xml version="1.0" encoding="utf-8"?>
<p:tagLst xmlns:p="http://schemas.openxmlformats.org/presentationml/2006/main">
  <p:tag name="ISLIDE.TEMPLATE" val="#427664"/>
</p:tagLst>
</file>

<file path=ppt/tags/tag3.xml><?xml version="1.0" encoding="utf-8"?>
<p:tagLst xmlns:p="http://schemas.openxmlformats.org/presentationml/2006/main">
  <p:tag name="ISLIDE.TEMPLATE" val="https://www.islide.cc;"/>
</p:tagLst>
</file>

<file path=ppt/tags/tag4.xml><?xml version="1.0" encoding="utf-8"?>
<p:tagLst xmlns:p="http://schemas.openxmlformats.org/presentationml/2006/main">
  <p:tag name="ISLIDE.TEMPLATE" val="https://www.islide.cc;"/>
</p:tagLst>
</file>

<file path=ppt/tags/tag5.xml><?xml version="1.0" encoding="utf-8"?>
<p:tagLst xmlns:p="http://schemas.openxmlformats.org/presentationml/2006/main">
  <p:tag name="ISLIDE.TEMPLATE" val="https://www.islide.cc;"/>
</p:tagLst>
</file>

<file path=ppt/tags/tag6.xml><?xml version="1.0" encoding="utf-8"?>
<p:tagLst xmlns:p="http://schemas.openxmlformats.org/presentationml/2006/main">
  <p:tag name="ISLIDE.TEMPLATE" val="https://www.islide.cc;"/>
</p:tagLst>
</file>

<file path=ppt/tags/tag7.xml><?xml version="1.0" encoding="utf-8"?>
<p:tagLst xmlns:p="http://schemas.openxmlformats.org/presentationml/2006/main">
  <p:tag name="ISLIDE.TEMPLATE" val="https://www.islide.cc;"/>
</p:tagLst>
</file>

<file path=ppt/tags/tag8.xml><?xml version="1.0" encoding="utf-8"?>
<p:tagLst xmlns:p="http://schemas.openxmlformats.org/presentationml/2006/main">
  <p:tag name="ISLIDE.TEMPLATE" val="https://www.islide.cc;"/>
</p:tagLst>
</file>

<file path=ppt/tags/tag9.xml><?xml version="1.0" encoding="utf-8"?>
<p:tagLst xmlns:p="http://schemas.openxmlformats.org/presentationml/2006/main">
  <p:tag name="ISLIDE.TEMPLATE" val="https://www.islide.c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4770</Words>
  <Application>WPS Presentation</Application>
  <PresentationFormat>宽屏</PresentationFormat>
  <Paragraphs>421</Paragraphs>
  <Slides>20</Slides>
  <Notes>12</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20</vt:i4>
      </vt:variant>
    </vt:vector>
  </HeadingPairs>
  <TitlesOfParts>
    <vt:vector size="48" baseType="lpstr">
      <vt:lpstr>Arial</vt:lpstr>
      <vt:lpstr>宋体</vt:lpstr>
      <vt:lpstr>Wingdings</vt:lpstr>
      <vt:lpstr>Source Han Sans SC Normal</vt:lpstr>
      <vt:lpstr>冬青黑体简体中文</vt:lpstr>
      <vt:lpstr>微软雅黑</vt:lpstr>
      <vt:lpstr>微软雅黑 Light</vt:lpstr>
      <vt:lpstr>黑体</vt:lpstr>
      <vt:lpstr>Inter</vt:lpstr>
      <vt:lpstr>Thonburi</vt:lpstr>
      <vt:lpstr>ui-sans-serif</vt:lpstr>
      <vt:lpstr>Arial Unicode MS</vt:lpstr>
      <vt:lpstr>等线</vt:lpstr>
      <vt:lpstr>汉仪中等线KW</vt:lpstr>
      <vt:lpstr>Calibri</vt:lpstr>
      <vt:lpstr>Helvetica Neue</vt:lpstr>
      <vt:lpstr>汉仪书宋二KW</vt:lpstr>
      <vt:lpstr>Inter</vt:lpstr>
      <vt:lpstr>Source Han Sans SC Normal</vt:lpstr>
      <vt:lpstr>ui-sans-serif</vt:lpstr>
      <vt:lpstr>微软雅黑 Light</vt:lpstr>
      <vt:lpstr>苹方-简</vt:lpstr>
      <vt:lpstr>MiSans</vt:lpstr>
      <vt:lpstr>MiSans</vt:lpstr>
      <vt:lpstr>Noto Sans SC</vt:lpstr>
      <vt:lpstr>Noto Sans SC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Jeff</cp:lastModifiedBy>
  <cp:revision>179</cp:revision>
  <dcterms:created xsi:type="dcterms:W3CDTF">2025-12-28T14:04:35Z</dcterms:created>
  <dcterms:modified xsi:type="dcterms:W3CDTF">2025-12-28T14:04:35Z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231B94E0DA82447B984ACE8D0573B226_13</vt:lpwstr>
  </property>
  <property fmtid="{D5CDD505-2E9C-101B-9397-08002B2CF9AE}" pid="3" name="KSOProductBuildVer">
    <vt:lpwstr>1033-7.2.2.8955</vt:lpwstr>
  </property>
</Properties>
</file>